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9"/>
  </p:notesMasterIdLst>
  <p:sldIdLst>
    <p:sldId id="300" r:id="rId5"/>
    <p:sldId id="308" r:id="rId6"/>
    <p:sldId id="355" r:id="rId7"/>
    <p:sldId id="427" r:id="rId8"/>
    <p:sldId id="350" r:id="rId9"/>
    <p:sldId id="365" r:id="rId10"/>
    <p:sldId id="376" r:id="rId11"/>
    <p:sldId id="354" r:id="rId12"/>
    <p:sldId id="366" r:id="rId13"/>
    <p:sldId id="367" r:id="rId14"/>
    <p:sldId id="353" r:id="rId15"/>
    <p:sldId id="352" r:id="rId16"/>
    <p:sldId id="377" r:id="rId17"/>
    <p:sldId id="364" r:id="rId18"/>
    <p:sldId id="384" r:id="rId19"/>
    <p:sldId id="385" r:id="rId20"/>
    <p:sldId id="378" r:id="rId21"/>
    <p:sldId id="380" r:id="rId22"/>
    <p:sldId id="382" r:id="rId23"/>
    <p:sldId id="426" r:id="rId24"/>
    <p:sldId id="379" r:id="rId25"/>
    <p:sldId id="383" r:id="rId26"/>
    <p:sldId id="386" r:id="rId27"/>
    <p:sldId id="422" r:id="rId28"/>
    <p:sldId id="423" r:id="rId29"/>
    <p:sldId id="387" r:id="rId30"/>
    <p:sldId id="388" r:id="rId31"/>
    <p:sldId id="392" r:id="rId32"/>
    <p:sldId id="391" r:id="rId33"/>
    <p:sldId id="393" r:id="rId34"/>
    <p:sldId id="394" r:id="rId35"/>
    <p:sldId id="395" r:id="rId36"/>
    <p:sldId id="396" r:id="rId37"/>
    <p:sldId id="424" r:id="rId38"/>
    <p:sldId id="425" r:id="rId39"/>
    <p:sldId id="413" r:id="rId40"/>
    <p:sldId id="412" r:id="rId41"/>
    <p:sldId id="414" r:id="rId42"/>
    <p:sldId id="374" r:id="rId43"/>
    <p:sldId id="368" r:id="rId44"/>
    <p:sldId id="369" r:id="rId45"/>
    <p:sldId id="370" r:id="rId46"/>
    <p:sldId id="371" r:id="rId47"/>
    <p:sldId id="37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5A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 autoAdjust="0"/>
  </p:normalViewPr>
  <p:slideViewPr>
    <p:cSldViewPr snapToGrid="0">
      <p:cViewPr varScale="1">
        <p:scale>
          <a:sx n="91" d="100"/>
          <a:sy n="91" d="100"/>
        </p:scale>
        <p:origin x="93" y="57"/>
      </p:cViewPr>
      <p:guideLst/>
    </p:cSldViewPr>
  </p:slideViewPr>
  <p:outlineViewPr>
    <p:cViewPr>
      <p:scale>
        <a:sx n="33" d="100"/>
        <a:sy n="33" d="100"/>
      </p:scale>
      <p:origin x="0" y="-158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95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sanna Karthik Vairam" userId="17ef763e-19d5-470b-bd55-2fb187fe9304" providerId="ADAL" clId="{AAF7247C-7910-490F-8B50-0660B7416C74}"/>
    <pc:docChg chg="modSld">
      <pc:chgData name="Prasanna Karthik Vairam" userId="17ef763e-19d5-470b-bd55-2fb187fe9304" providerId="ADAL" clId="{AAF7247C-7910-490F-8B50-0660B7416C74}" dt="2024-01-30T09:04:37.925" v="0" actId="20577"/>
      <pc:docMkLst>
        <pc:docMk/>
      </pc:docMkLst>
      <pc:sldChg chg="modSp mod">
        <pc:chgData name="Prasanna Karthik Vairam" userId="17ef763e-19d5-470b-bd55-2fb187fe9304" providerId="ADAL" clId="{AAF7247C-7910-490F-8B50-0660B7416C74}" dt="2024-01-30T09:04:37.925" v="0" actId="20577"/>
        <pc:sldMkLst>
          <pc:docMk/>
          <pc:sldMk cId="1648098407" sldId="300"/>
        </pc:sldMkLst>
        <pc:spChg chg="mod">
          <ac:chgData name="Prasanna Karthik Vairam" userId="17ef763e-19d5-470b-bd55-2fb187fe9304" providerId="ADAL" clId="{AAF7247C-7910-490F-8B50-0660B7416C74}" dt="2024-01-30T09:04:37.925" v="0" actId="20577"/>
          <ac:spMkLst>
            <pc:docMk/>
            <pc:sldMk cId="1648098407" sldId="30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49095-A661-480F-B94A-B50743D9CE0D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A2B63-9B78-48D9-933B-E8EB57FE9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39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Webinar</a:t>
            </a:r>
          </a:p>
          <a:p>
            <a:endParaRPr lang="en-SG" dirty="0"/>
          </a:p>
          <a:p>
            <a:r>
              <a:rPr lang="en-SG" dirty="0"/>
              <a:t>Ask questions – raise hand or type questions in 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7B58E1-EBA3-4697-9309-E43EB0AE0E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460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Webinar</a:t>
            </a:r>
          </a:p>
          <a:p>
            <a:endParaRPr lang="en-SG" dirty="0"/>
          </a:p>
          <a:p>
            <a:r>
              <a:rPr lang="en-SG" dirty="0"/>
              <a:t>Ask questions – raise hand or type questions in 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B58E1-EBA3-4697-9309-E43EB0AE0E8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0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Webinar</a:t>
            </a:r>
          </a:p>
          <a:p>
            <a:endParaRPr lang="en-SG" dirty="0"/>
          </a:p>
          <a:p>
            <a:r>
              <a:rPr lang="en-SG" dirty="0"/>
              <a:t>Ask questions – raise hand or type questions in 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B58E1-EBA3-4697-9309-E43EB0AE0E8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142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Webinar</a:t>
            </a:r>
          </a:p>
          <a:p>
            <a:endParaRPr lang="en-SG" dirty="0"/>
          </a:p>
          <a:p>
            <a:r>
              <a:rPr lang="en-SG" dirty="0"/>
              <a:t>Ask questions – raise hand or type questions in 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B58E1-EBA3-4697-9309-E43EB0AE0E8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9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Webinar</a:t>
            </a:r>
          </a:p>
          <a:p>
            <a:endParaRPr lang="en-SG" dirty="0"/>
          </a:p>
          <a:p>
            <a:r>
              <a:rPr lang="en-SG" dirty="0"/>
              <a:t>Ask questions – raise hand or type questions in 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B58E1-EBA3-4697-9309-E43EB0AE0E8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8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A2B63-9B78-48D9-933B-E8EB57FE92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01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Webinar</a:t>
            </a:r>
          </a:p>
          <a:p>
            <a:endParaRPr lang="en-SG" dirty="0"/>
          </a:p>
          <a:p>
            <a:r>
              <a:rPr lang="en-SG" dirty="0"/>
              <a:t>Ask questions – raise hand or type questions in 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B58E1-EBA3-4697-9309-E43EB0AE0E8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9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Webinar</a:t>
            </a:r>
          </a:p>
          <a:p>
            <a:endParaRPr lang="en-SG" dirty="0"/>
          </a:p>
          <a:p>
            <a:r>
              <a:rPr lang="en-SG" dirty="0"/>
              <a:t>Ask questions – raise hand or type questions in 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B58E1-EBA3-4697-9309-E43EB0AE0E8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08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Webinar</a:t>
            </a:r>
          </a:p>
          <a:p>
            <a:endParaRPr lang="en-SG" dirty="0"/>
          </a:p>
          <a:p>
            <a:r>
              <a:rPr lang="en-SG" dirty="0"/>
              <a:t>Ask questions – raise hand or type questions in 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B58E1-EBA3-4697-9309-E43EB0AE0E8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25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Webinar</a:t>
            </a:r>
          </a:p>
          <a:p>
            <a:endParaRPr lang="en-SG" dirty="0"/>
          </a:p>
          <a:p>
            <a:r>
              <a:rPr lang="en-SG" dirty="0"/>
              <a:t>Ask questions – raise hand or type questions in 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B58E1-EBA3-4697-9309-E43EB0AE0E8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40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Webinar</a:t>
            </a:r>
          </a:p>
          <a:p>
            <a:endParaRPr lang="en-SG" dirty="0"/>
          </a:p>
          <a:p>
            <a:r>
              <a:rPr lang="en-SG" dirty="0"/>
              <a:t>Ask questions – raise hand or type questions in 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B58E1-EBA3-4697-9309-E43EB0AE0E8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5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45F66-B395-436F-94E2-4F868EB99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B8C91C-BF94-43EC-A6A7-E2F9A5AB7D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55466-B16F-4022-96F4-276A23DAF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37AB-8D76-4EB6-B09B-982645C7E88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CFF79-426B-4815-9F09-6F4A870EF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7B22E-2564-4E53-8456-B5A1D0F9B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D30A8-D35D-4592-BB9C-37FE438E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6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5EB9-C6CA-44E8-B2FE-198DFE3C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A2656-9348-4654-B507-DC97AA910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B92D6-F810-4316-A4EE-537839EEA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37AB-8D76-4EB6-B09B-982645C7E88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390B8-1D51-4FD7-9AEA-A62D485E9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C4DCF-C3C0-4DAA-A48B-8543A06C9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D30A8-D35D-4592-BB9C-37FE438E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1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38A794-D405-441F-85EC-EC0A33C319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8578DD-25B1-46AD-A83D-B27F96E9B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BD947-054B-4A74-A51C-7890F2901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37AB-8D76-4EB6-B09B-982645C7E88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D531D-A2E3-43FB-A885-9292C0988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5AB54-B3AB-41DA-A421-FFBC2010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D30A8-D35D-4592-BB9C-37FE438E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88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F010-FC16-4481-ADC7-11EF0B50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CE8AD-C442-428A-B0A9-4C8BA81D4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E41B5-226A-4E1B-A8CE-6934487A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37AB-8D76-4EB6-B09B-982645C7E88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ED2D8-8796-485B-8B7F-B7CA11C21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AFD5E-59EE-49AA-9AC3-6DB560FE5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D30A8-D35D-4592-BB9C-37FE438E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35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81226-4333-448B-8461-2606B17F6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74940-8637-46AE-83A7-808388073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DEEE2-9F36-4074-B252-CB34001F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37AB-8D76-4EB6-B09B-982645C7E88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D4AC5-7898-400F-83F4-2A001EEE5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4CF2-06CB-4F6F-9BAC-E3C741A7B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D30A8-D35D-4592-BB9C-37FE438E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7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9444-3FAD-4FFC-96FE-560FE1630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E00FD-9B49-49EE-9644-E78660AAD6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C2001-38F5-4DF8-BD24-B3D013991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0E5DC-8CB8-4BBE-AFE3-CA8F401A4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37AB-8D76-4EB6-B09B-982645C7E88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83EFA-1A14-4708-9611-DCDE6ED89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C605E-C689-41F1-AA21-CFBED1CBB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D30A8-D35D-4592-BB9C-37FE438E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40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CC21-6705-4340-BA76-F3CE71CD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6F5F1-256C-410C-914A-669E1714F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2F0EC-3747-4D93-BA05-25F9EE17E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056193-1553-4D66-A887-1A94DB448E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E27C81-6097-438B-B227-C41567BA8A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B1FB54-6F63-40E7-960F-8B29A38C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37AB-8D76-4EB6-B09B-982645C7E88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FF2213-3FB8-4C11-AA88-61E7B9CBD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9B1C6-FF97-4A04-9C49-8D7923A97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D30A8-D35D-4592-BB9C-37FE438E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13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EC9D-D9F5-40DF-8F6F-99C74BDE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5D83FC-26B3-48F0-966E-A5F8347E8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37AB-8D76-4EB6-B09B-982645C7E88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A2D0B-C7DC-4884-8F6F-1CCFB177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A1107-8A5C-42AD-A735-A04220D2A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D30A8-D35D-4592-BB9C-37FE438E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35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C0889E-BB74-4C56-8D0E-7ED4A788A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37AB-8D76-4EB6-B09B-982645C7E88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AB8477-9CC9-4FF9-875F-5C2FA724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06FCD-1603-46C3-BEFD-B24217DF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D30A8-D35D-4592-BB9C-37FE438E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38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6E769-AC74-4DE8-973D-C1D92AD94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CBB52-32C8-45FA-803A-D22C7366A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A1107-75FC-40EC-9F5F-06384499E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68AD0-5172-447A-BDC2-3E219FB2B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37AB-8D76-4EB6-B09B-982645C7E88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A90CA-39A3-46B8-AD2E-99647E3BD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2BBDF-6038-4D72-936E-D89D1D751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D30A8-D35D-4592-BB9C-37FE438E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4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9C2A3-592F-4AC8-B702-622CDF79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156734-BCD8-4DF3-ABF2-CD334779CC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E683F-E779-418E-B2E1-DA59EC77D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A9CB9-E497-4489-8495-8386566BD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37AB-8D76-4EB6-B09B-982645C7E88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D6C9D-F7A7-4F40-96CC-B820C0593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74F53-0FB9-44B4-A246-4A97A5276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D30A8-D35D-4592-BB9C-37FE438E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47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2FB33-C2A1-4C73-A6C5-0C3E59A5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92BA2-7E4A-4599-AE9F-4FC3CFB14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F4DBC-CCBE-4174-A8C1-87DB4BC75C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237AB-8D76-4EB6-B09B-982645C7E88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D1CA4-5E01-4329-B7B2-FD515B399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10B06-F525-4A19-8B27-00EEEBA39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D30A8-D35D-4592-BB9C-37FE438E5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aSkJCUDAes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pen.io/pkarthik88/pen/oNdjoN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pen.io/pkarthik88/pen/LYmpKQo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pen.io/pkarthik88/pen/oNdjrEr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pen.io/pkarthik88/pen/OJZyee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wrong-png/download/69030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pen.io/pkarthik88/pen/PoePMZj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pen.io/pkarthik88/pen/YzjMajX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9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stackoverflow.com/questions/16047306/how-is-docker-different-from-a-normal-virtual-machine" TargetMode="Externa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6.png"/><Relationship Id="rId3" Type="http://schemas.openxmlformats.org/officeDocument/2006/relationships/image" Target="../media/image33.jpg"/><Relationship Id="rId7" Type="http://schemas.openxmlformats.org/officeDocument/2006/relationships/hyperlink" Target="https://creativecommons.org/licenses/by/3.0/" TargetMode="External"/><Relationship Id="rId12" Type="http://schemas.openxmlformats.org/officeDocument/2006/relationships/hyperlink" Target="https://www.marcus-povey.co.uk/2016/10/27/ubuntu-16-04-sound-fixes-for-intel-hda-azalia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liveiras.com.br/posts/configurando-o-ambiente-de-desenvolvimento-fullstack-javascript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hyperlink" Target="https://stackoverflow.com/questions/16047306/how-is-docker-different-from-a-normal-virtual-machine" TargetMode="External"/><Relationship Id="rId4" Type="http://schemas.openxmlformats.org/officeDocument/2006/relationships/hyperlink" Target="https://blog.keliweb.it/2018/05/node-js-hosting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s://nyu-dataservices.github.io/Intro-Git-GitHub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karthik88/IT5007-Lecture5.g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hyperlink" Target="https://commons.wikimedia.org/wiki/File:Flat_tick_icon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hyperlink" Target="https://www.pngall.com/wrong-png/download/6903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9980" y="3640323"/>
            <a:ext cx="8418786" cy="1803512"/>
          </a:xfrm>
        </p:spPr>
        <p:txBody>
          <a:bodyPr>
            <a:normAutofit/>
          </a:bodyPr>
          <a:lstStyle/>
          <a:p>
            <a:r>
              <a:rPr lang="en-US" sz="3200" dirty="0"/>
              <a:t>Prasanna Karthik Vairam</a:t>
            </a:r>
            <a:br>
              <a:rPr lang="en-US" sz="3200" dirty="0"/>
            </a:br>
            <a:r>
              <a:rPr lang="en-US" sz="3200" dirty="0"/>
              <a:t>Lecturer</a:t>
            </a:r>
            <a:br>
              <a:rPr lang="en-US" sz="3200" dirty="0"/>
            </a:br>
            <a:r>
              <a:rPr lang="en-US" sz="2700" dirty="0"/>
              <a:t>Department of Computer Science</a:t>
            </a:r>
            <a:br>
              <a:rPr lang="en-US" sz="2700" dirty="0"/>
            </a:br>
            <a:r>
              <a:rPr lang="en-US" sz="2700" dirty="0"/>
              <a:t>NUS School of Computing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82969"/>
            <a:ext cx="5067300" cy="9048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99977" y="2076460"/>
            <a:ext cx="84187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5007: Software Engineering on Application Architecture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prstClr val="black"/>
                </a:solidFill>
                <a:latin typeface="Calibri" panose="020F0502020204030204"/>
              </a:rPr>
              <a:t>Lecture-3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098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React: Data flow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1921A-F2DB-49A0-BA99-65ECA5A80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4486" y="6175585"/>
            <a:ext cx="7363408" cy="63457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That’s like how most developers handle data in JS!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048B2AD1-8FB3-4294-AECF-CB3E3B6EED5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92749" y="2164702"/>
            <a:ext cx="5866881" cy="330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7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React: Isomorphic</a:t>
            </a:r>
          </a:p>
        </p:txBody>
      </p:sp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7BC3B85D-C705-4C4F-9BA9-622E131B3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478" y="4286327"/>
            <a:ext cx="1471127" cy="1471127"/>
          </a:xfrm>
          <a:prstGeom prst="rect">
            <a:avLst/>
          </a:prstGeom>
        </p:spPr>
      </p:pic>
      <p:pic>
        <p:nvPicPr>
          <p:cNvPr id="13" name="Graphic 12" descr="Syncing cloud">
            <a:extLst>
              <a:ext uri="{FF2B5EF4-FFF2-40B4-BE49-F238E27FC236}">
                <a16:creationId xmlns:a16="http://schemas.microsoft.com/office/drawing/2014/main" id="{2C8144B1-6927-4885-82FC-5DD901AA1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9854" y="3662116"/>
            <a:ext cx="2525486" cy="2525486"/>
          </a:xfrm>
          <a:prstGeom prst="rect">
            <a:avLst/>
          </a:prstGeom>
        </p:spPr>
      </p:pic>
      <p:pic>
        <p:nvPicPr>
          <p:cNvPr id="14" name="Picture 2" descr="Free Data Storage Server Isometric Icon - Available in SVG, PNG, EPS, AI &amp;amp;  Icon fonts">
            <a:extLst>
              <a:ext uri="{FF2B5EF4-FFF2-40B4-BE49-F238E27FC236}">
                <a16:creationId xmlns:a16="http://schemas.microsoft.com/office/drawing/2014/main" id="{1B06DB49-D72B-4AC1-9D13-C5A0A3692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593" y="3567254"/>
            <a:ext cx="2293776" cy="2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082675-FBDF-4608-A1B6-30AF559422A7}"/>
              </a:ext>
            </a:extLst>
          </p:cNvPr>
          <p:cNvCxnSpPr>
            <a:cxnSpLocks/>
          </p:cNvCxnSpPr>
          <p:nvPr/>
        </p:nvCxnSpPr>
        <p:spPr>
          <a:xfrm flipH="1">
            <a:off x="7185341" y="5097474"/>
            <a:ext cx="141825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85CF12-D253-478E-A3D9-67377F64641A}"/>
              </a:ext>
            </a:extLst>
          </p:cNvPr>
          <p:cNvCxnSpPr>
            <a:cxnSpLocks/>
          </p:cNvCxnSpPr>
          <p:nvPr/>
        </p:nvCxnSpPr>
        <p:spPr>
          <a:xfrm flipH="1" flipV="1">
            <a:off x="3064444" y="5092809"/>
            <a:ext cx="1463040" cy="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28EA79-D718-405E-921B-F2FDC9383620}"/>
              </a:ext>
            </a:extLst>
          </p:cNvPr>
          <p:cNvSpPr txBox="1"/>
          <p:nvPr/>
        </p:nvSpPr>
        <p:spPr>
          <a:xfrm>
            <a:off x="1462241" y="6187602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Device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8457D3-70DB-4A7B-A488-1FDE87E026D0}"/>
              </a:ext>
            </a:extLst>
          </p:cNvPr>
          <p:cNvSpPr txBox="1"/>
          <p:nvPr/>
        </p:nvSpPr>
        <p:spPr>
          <a:xfrm>
            <a:off x="5558920" y="6206262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7FD9D2-6CAC-4FAA-80CA-041A41397A84}"/>
              </a:ext>
            </a:extLst>
          </p:cNvPr>
          <p:cNvSpPr txBox="1"/>
          <p:nvPr/>
        </p:nvSpPr>
        <p:spPr>
          <a:xfrm>
            <a:off x="9374103" y="6207818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7D1520-39CD-410D-97E5-F424AEA92ECD}"/>
              </a:ext>
            </a:extLst>
          </p:cNvPr>
          <p:cNvSpPr/>
          <p:nvPr/>
        </p:nvSpPr>
        <p:spPr>
          <a:xfrm>
            <a:off x="1265227" y="2865886"/>
            <a:ext cx="1629747" cy="12131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903884-E303-4BAB-AEC6-D860BC5B5EE2}"/>
              </a:ext>
            </a:extLst>
          </p:cNvPr>
          <p:cNvSpPr txBox="1"/>
          <p:nvPr/>
        </p:nvSpPr>
        <p:spPr>
          <a:xfrm>
            <a:off x="1434187" y="2543779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B6999F5-4CCE-4C2F-89E7-79FCBDB3D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763" y="1765191"/>
            <a:ext cx="7363408" cy="634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Write once – decide where to host later!</a:t>
            </a:r>
          </a:p>
        </p:txBody>
      </p:sp>
    </p:spTree>
    <p:extLst>
      <p:ext uri="{BB962C8B-B14F-4D97-AF65-F5344CB8AC3E}">
        <p14:creationId xmlns:p14="http://schemas.microsoft.com/office/powerpoint/2010/main" val="340014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1681 0.04005 C 0.203 0.04907 0.2556 0.05394 0.31068 0.05394 C 0.37344 0.05394 0.4237 0.04907 0.4586 0.04005 L 0.62683 0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41" y="26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81481E-6 L 0.16667 0.04004 C 0.20131 0.04907 0.25339 0.05393 0.30808 0.05393 C 0.37019 0.05393 0.42006 0.04907 0.45469 0.04004 L 0.62149 4.81481E-6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8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/>
      <p:bldP spid="25" grpId="1"/>
      <p:bldP spid="1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React: Efficiency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07AFD55-D3B2-4D6B-B876-96BEB4D486AE}"/>
              </a:ext>
            </a:extLst>
          </p:cNvPr>
          <p:cNvSpPr/>
          <p:nvPr/>
        </p:nvSpPr>
        <p:spPr>
          <a:xfrm>
            <a:off x="1796823" y="3064024"/>
            <a:ext cx="2121763" cy="1260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Changes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B2E9652-652D-4D59-9CB6-0A0B7DFE5572}"/>
              </a:ext>
            </a:extLst>
          </p:cNvPr>
          <p:cNvSpPr/>
          <p:nvPr/>
        </p:nvSpPr>
        <p:spPr>
          <a:xfrm>
            <a:off x="4491135" y="3064024"/>
            <a:ext cx="2121763" cy="1260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to</a:t>
            </a:r>
            <a:br>
              <a:rPr lang="en-US" dirty="0"/>
            </a:br>
            <a:r>
              <a:rPr lang="en-US" dirty="0"/>
              <a:t>get data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5A92678-7D67-4E5A-8B77-30AB6C47AECF}"/>
              </a:ext>
            </a:extLst>
          </p:cNvPr>
          <p:cNvSpPr/>
          <p:nvPr/>
        </p:nvSpPr>
        <p:spPr>
          <a:xfrm>
            <a:off x="7452048" y="3064024"/>
            <a:ext cx="2121763" cy="1260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data to</a:t>
            </a:r>
            <a:br>
              <a:rPr lang="en-US" dirty="0"/>
            </a:br>
            <a:r>
              <a:rPr lang="en-US" dirty="0"/>
              <a:t>DOM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9AD64A2-088C-4002-8960-C06937E53E2C}"/>
              </a:ext>
            </a:extLst>
          </p:cNvPr>
          <p:cNvSpPr/>
          <p:nvPr/>
        </p:nvSpPr>
        <p:spPr>
          <a:xfrm>
            <a:off x="1800576" y="5007901"/>
            <a:ext cx="2114387" cy="1260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changes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58B3B60-1719-46E1-A0BF-4571B9F53D72}"/>
              </a:ext>
            </a:extLst>
          </p:cNvPr>
          <p:cNvSpPr/>
          <p:nvPr/>
        </p:nvSpPr>
        <p:spPr>
          <a:xfrm>
            <a:off x="4600636" y="5007900"/>
            <a:ext cx="2121763" cy="126062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Build</a:t>
            </a:r>
          </a:p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Virtual</a:t>
            </a:r>
            <a:br>
              <a:rPr lang="en-US" dirty="0"/>
            </a:br>
            <a:r>
              <a:rPr lang="en-US" dirty="0"/>
              <a:t>DOM</a:t>
            </a:r>
            <a:br>
              <a:rPr lang="en-US" dirty="0"/>
            </a:br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3BE1AF2-0B57-4C70-BD46-F841E5F06385}"/>
              </a:ext>
            </a:extLst>
          </p:cNvPr>
          <p:cNvSpPr/>
          <p:nvPr/>
        </p:nvSpPr>
        <p:spPr>
          <a:xfrm>
            <a:off x="6722399" y="5007899"/>
            <a:ext cx="2121763" cy="126062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</a:t>
            </a:r>
          </a:p>
          <a:p>
            <a:pPr algn="ctr"/>
            <a:r>
              <a:rPr lang="en-US" dirty="0"/>
              <a:t>to old</a:t>
            </a:r>
            <a:br>
              <a:rPr lang="en-US" dirty="0"/>
            </a:br>
            <a:r>
              <a:rPr lang="en-US" dirty="0"/>
              <a:t>Virtual</a:t>
            </a:r>
            <a:br>
              <a:rPr lang="en-US" dirty="0"/>
            </a:br>
            <a:r>
              <a:rPr lang="en-US" dirty="0"/>
              <a:t>DOM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653DB28-4D42-484A-988F-26CC0C0DAFD1}"/>
              </a:ext>
            </a:extLst>
          </p:cNvPr>
          <p:cNvSpPr/>
          <p:nvPr/>
        </p:nvSpPr>
        <p:spPr>
          <a:xfrm>
            <a:off x="9776619" y="5007898"/>
            <a:ext cx="2121763" cy="126062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  <a:br>
              <a:rPr lang="en-US" dirty="0"/>
            </a:br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difference in</a:t>
            </a:r>
            <a:br>
              <a:rPr lang="en-US" dirty="0"/>
            </a:br>
            <a:r>
              <a:rPr lang="en-US" dirty="0"/>
              <a:t>DOM</a:t>
            </a:r>
          </a:p>
        </p:txBody>
      </p:sp>
      <p:pic>
        <p:nvPicPr>
          <p:cNvPr id="32" name="Graphic 31" descr="Database">
            <a:extLst>
              <a:ext uri="{FF2B5EF4-FFF2-40B4-BE49-F238E27FC236}">
                <a16:creationId xmlns:a16="http://schemas.microsoft.com/office/drawing/2014/main" id="{7EB909C4-F307-4F41-90BA-1C68B0DC3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0707" y="2696547"/>
            <a:ext cx="778166" cy="778166"/>
          </a:xfrm>
          <a:prstGeom prst="rect">
            <a:avLst/>
          </a:prstGeom>
        </p:spPr>
      </p:pic>
      <p:pic>
        <p:nvPicPr>
          <p:cNvPr id="33" name="Graphic 32" descr="Database">
            <a:extLst>
              <a:ext uri="{FF2B5EF4-FFF2-40B4-BE49-F238E27FC236}">
                <a16:creationId xmlns:a16="http://schemas.microsoft.com/office/drawing/2014/main" id="{EC71A1CB-2FC6-4886-BF11-EF5EA74A4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0707" y="4618815"/>
            <a:ext cx="778166" cy="778166"/>
          </a:xfrm>
          <a:prstGeom prst="rect">
            <a:avLst/>
          </a:prstGeom>
        </p:spPr>
      </p:pic>
      <p:pic>
        <p:nvPicPr>
          <p:cNvPr id="34" name="Graphic 33" descr="Gears">
            <a:extLst>
              <a:ext uri="{FF2B5EF4-FFF2-40B4-BE49-F238E27FC236}">
                <a16:creationId xmlns:a16="http://schemas.microsoft.com/office/drawing/2014/main" id="{224E1FF7-96ED-41C0-90D0-9DA1E88CC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1135" y="2632813"/>
            <a:ext cx="841900" cy="841900"/>
          </a:xfrm>
          <a:prstGeom prst="rect">
            <a:avLst/>
          </a:prstGeom>
        </p:spPr>
      </p:pic>
      <p:pic>
        <p:nvPicPr>
          <p:cNvPr id="35" name="Graphic 34" descr="Gears">
            <a:extLst>
              <a:ext uri="{FF2B5EF4-FFF2-40B4-BE49-F238E27FC236}">
                <a16:creationId xmlns:a16="http://schemas.microsoft.com/office/drawing/2014/main" id="{67F886B5-A45F-4E7D-A80A-59C4D867F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2048" y="2603829"/>
            <a:ext cx="841900" cy="841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9D4E17-C934-4290-B6F8-B3A6E01E989C}"/>
              </a:ext>
            </a:extLst>
          </p:cNvPr>
          <p:cNvSpPr txBox="1"/>
          <p:nvPr/>
        </p:nvSpPr>
        <p:spPr>
          <a:xfrm>
            <a:off x="539957" y="3694338"/>
            <a:ext cx="93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way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431E4D-28D8-4773-AF4A-B92D72617B41}"/>
              </a:ext>
            </a:extLst>
          </p:cNvPr>
          <p:cNvSpPr txBox="1"/>
          <p:nvPr/>
        </p:nvSpPr>
        <p:spPr>
          <a:xfrm>
            <a:off x="523798" y="539698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way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81BC2C2-0FB9-45D2-89BB-60A8910ED3B5}"/>
              </a:ext>
            </a:extLst>
          </p:cNvPr>
          <p:cNvSpPr/>
          <p:nvPr/>
        </p:nvSpPr>
        <p:spPr>
          <a:xfrm>
            <a:off x="4068147" y="3545633"/>
            <a:ext cx="345233" cy="242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E1F6CE3-1E55-42FF-A368-A928D955137B}"/>
              </a:ext>
            </a:extLst>
          </p:cNvPr>
          <p:cNvSpPr/>
          <p:nvPr/>
        </p:nvSpPr>
        <p:spPr>
          <a:xfrm>
            <a:off x="6883486" y="3534361"/>
            <a:ext cx="345233" cy="242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B9A0FAB4-C76B-4D81-BCD5-C00630BF5806}"/>
              </a:ext>
            </a:extLst>
          </p:cNvPr>
          <p:cNvSpPr/>
          <p:nvPr/>
        </p:nvSpPr>
        <p:spPr>
          <a:xfrm>
            <a:off x="4088871" y="5516914"/>
            <a:ext cx="345233" cy="242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C6DFBA02-C6F6-417C-A033-9ADEA0F858A6}"/>
              </a:ext>
            </a:extLst>
          </p:cNvPr>
          <p:cNvSpPr/>
          <p:nvPr/>
        </p:nvSpPr>
        <p:spPr>
          <a:xfrm>
            <a:off x="9018070" y="5581647"/>
            <a:ext cx="555741" cy="24939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B8B0E95-DBAD-48FF-A5D4-AFD3D095291F}"/>
              </a:ext>
            </a:extLst>
          </p:cNvPr>
          <p:cNvSpPr txBox="1">
            <a:spLocks/>
          </p:cNvSpPr>
          <p:nvPr/>
        </p:nvSpPr>
        <p:spPr>
          <a:xfrm>
            <a:off x="3304561" y="6381925"/>
            <a:ext cx="5991379" cy="634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B050"/>
                </a:solidFill>
              </a:rPr>
              <a:t>Can you guess what happens in Facebook?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0640F0E-5B52-47A3-B675-9AB5C4F7A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575" y="1595262"/>
            <a:ext cx="7363408" cy="634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Assume you are creating a &lt;table&gt; from the data.</a:t>
            </a:r>
          </a:p>
        </p:txBody>
      </p:sp>
    </p:spTree>
    <p:extLst>
      <p:ext uri="{BB962C8B-B14F-4D97-AF65-F5344CB8AC3E}">
        <p14:creationId xmlns:p14="http://schemas.microsoft.com/office/powerpoint/2010/main" val="80092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8" grpId="0" animBg="1"/>
      <p:bldP spid="41" grpId="0" animBg="1"/>
      <p:bldP spid="42" grpId="0" animBg="1"/>
      <p:bldP spid="9" grpId="0" animBg="1"/>
      <p:bldP spid="2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82969"/>
            <a:ext cx="5067300" cy="9048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86607" y="2721114"/>
            <a:ext cx="84187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React/JS: JS Class Basics and Class Components</a:t>
            </a:r>
          </a:p>
        </p:txBody>
      </p:sp>
    </p:spTree>
    <p:extLst>
      <p:ext uri="{BB962C8B-B14F-4D97-AF65-F5344CB8AC3E}">
        <p14:creationId xmlns:p14="http://schemas.microsoft.com/office/powerpoint/2010/main" val="165002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2ABF-A104-4798-9EFA-7D0353C53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622246"/>
            <a:ext cx="6698580" cy="3982488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dirty="0"/>
              <a:t>Class is a </a:t>
            </a:r>
            <a:r>
              <a:rPr lang="en-US" b="1" dirty="0">
                <a:solidFill>
                  <a:srgbClr val="00B050"/>
                </a:solidFill>
              </a:rPr>
              <a:t>generic template </a:t>
            </a:r>
            <a:r>
              <a:rPr lang="en-US" dirty="0"/>
              <a:t>for creating many objects/instances.</a:t>
            </a:r>
          </a:p>
          <a:p>
            <a:pPr algn="just"/>
            <a:r>
              <a:rPr lang="en-US" dirty="0"/>
              <a:t>e.g., </a:t>
            </a:r>
            <a:r>
              <a:rPr lang="en-US" u="sng" dirty="0"/>
              <a:t>one Student class template</a:t>
            </a:r>
            <a:r>
              <a:rPr lang="en-US" dirty="0"/>
              <a:t> can be used to create 100 real student objects/instances.</a:t>
            </a:r>
          </a:p>
          <a:p>
            <a:pPr algn="just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Student</a:t>
            </a:r>
            <a:r>
              <a:rPr lang="en-US" i="1" dirty="0"/>
              <a:t> </a:t>
            </a:r>
            <a:r>
              <a:rPr lang="en-US" dirty="0"/>
              <a:t>is the </a:t>
            </a:r>
            <a:r>
              <a:rPr lang="en-US" b="1" dirty="0">
                <a:solidFill>
                  <a:srgbClr val="0070C0"/>
                </a:solidFill>
              </a:rPr>
              <a:t>class</a:t>
            </a:r>
            <a:r>
              <a:rPr lang="en-US" dirty="0"/>
              <a:t> and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s1</a:t>
            </a:r>
            <a:r>
              <a:rPr lang="en-US" dirty="0"/>
              <a:t>/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s2</a:t>
            </a:r>
            <a:r>
              <a:rPr lang="en-US" dirty="0"/>
              <a:t> are </a:t>
            </a:r>
            <a:r>
              <a:rPr lang="en-US" b="1" dirty="0">
                <a:solidFill>
                  <a:srgbClr val="00B050"/>
                </a:solidFill>
              </a:rPr>
              <a:t>instances</a:t>
            </a:r>
            <a:r>
              <a:rPr lang="en-US" dirty="0"/>
              <a:t>.</a:t>
            </a:r>
          </a:p>
          <a:p>
            <a:pPr algn="just"/>
            <a:r>
              <a:rPr lang="en-US" b="1" dirty="0">
                <a:solidFill>
                  <a:srgbClr val="0070C0"/>
                </a:solidFill>
              </a:rPr>
              <a:t>Constructor</a:t>
            </a:r>
            <a:r>
              <a:rPr lang="en-US" dirty="0"/>
              <a:t> is called when an instance is created and its objective is to initialize the object.</a:t>
            </a:r>
          </a:p>
          <a:p>
            <a:pPr algn="just"/>
            <a:r>
              <a:rPr lang="en-US" dirty="0"/>
              <a:t>A Class can have </a:t>
            </a:r>
            <a:r>
              <a:rPr lang="en-US" b="1" dirty="0">
                <a:solidFill>
                  <a:srgbClr val="0070C0"/>
                </a:solidFill>
              </a:rPr>
              <a:t>variables</a:t>
            </a:r>
            <a:r>
              <a:rPr lang="en-US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functions</a:t>
            </a:r>
            <a:r>
              <a:rPr lang="en-US" dirty="0"/>
              <a:t>.</a:t>
            </a:r>
          </a:p>
          <a:p>
            <a:pPr algn="just"/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this.name</a:t>
            </a:r>
            <a:r>
              <a:rPr lang="en-US" i="1" dirty="0"/>
              <a:t> </a:t>
            </a:r>
            <a:r>
              <a:rPr lang="en-US" dirty="0"/>
              <a:t>refers to the current objects name.</a:t>
            </a:r>
          </a:p>
          <a:p>
            <a:pPr lvl="1" algn="just"/>
            <a:r>
              <a:rPr lang="en-US" dirty="0"/>
              <a:t>E.g., when s1 is created, this.name refers to s1’s name.</a:t>
            </a:r>
          </a:p>
          <a:p>
            <a:pPr lvl="1" algn="just"/>
            <a:endParaRPr lang="en-US" dirty="0"/>
          </a:p>
          <a:p>
            <a:pPr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B9DA0-EF22-497A-AD95-EEE4CD48E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49" t="18608" r="9094" b="22880"/>
          <a:stretch/>
        </p:blipFill>
        <p:spPr>
          <a:xfrm>
            <a:off x="7536780" y="1456818"/>
            <a:ext cx="4087608" cy="503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9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2" y="296683"/>
            <a:ext cx="10515600" cy="1325563"/>
          </a:xfrm>
        </p:spPr>
        <p:txBody>
          <a:bodyPr/>
          <a:lstStyle/>
          <a:p>
            <a:r>
              <a:rPr lang="en-US" dirty="0" err="1"/>
              <a:t>CodePen</a:t>
            </a:r>
            <a:r>
              <a:rPr lang="en-US" dirty="0"/>
              <a:t> – Example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9348BF-C345-4CFE-8380-B3F51BCF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622246"/>
            <a:ext cx="10515600" cy="398248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Example1: </a:t>
            </a:r>
            <a:r>
              <a:rPr lang="en-US" dirty="0">
                <a:hlinkClick r:id="rId2"/>
              </a:rPr>
              <a:t>https://codepen.io/pkarthik88/pen/oNdjoNm</a:t>
            </a:r>
            <a:endParaRPr lang="en-US" dirty="0"/>
          </a:p>
          <a:p>
            <a:pPr algn="just"/>
            <a:r>
              <a:rPr lang="en-US" dirty="0"/>
              <a:t>What is </a:t>
            </a:r>
            <a:r>
              <a:rPr lang="en-US" dirty="0" err="1"/>
              <a:t>codePen</a:t>
            </a:r>
            <a:r>
              <a:rPr lang="en-US" dirty="0"/>
              <a:t>? Is it a software to </a:t>
            </a:r>
            <a:r>
              <a:rPr lang="en-US"/>
              <a:t>run react code?</a:t>
            </a:r>
          </a:p>
          <a:p>
            <a:pPr algn="just"/>
            <a:r>
              <a:rPr lang="en-US" dirty="0"/>
              <a:t>Exercise: </a:t>
            </a:r>
          </a:p>
          <a:p>
            <a:pPr lvl="1" algn="just"/>
            <a:r>
              <a:rPr lang="en-US" dirty="0"/>
              <a:t>Add one more field (NUSNETID) to student class.</a:t>
            </a:r>
          </a:p>
          <a:p>
            <a:pPr lvl="1" algn="just"/>
            <a:r>
              <a:rPr lang="en-US" dirty="0"/>
              <a:t>Add get function for new field.</a:t>
            </a:r>
          </a:p>
          <a:p>
            <a:pPr lvl="1" algn="just"/>
            <a:r>
              <a:rPr lang="en-US" dirty="0"/>
              <a:t>Update the instance creation code (s1 and s2).</a:t>
            </a: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48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2" y="395605"/>
            <a:ext cx="10515600" cy="1325563"/>
          </a:xfrm>
        </p:spPr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9348BF-C345-4CFE-8380-B3F51BCF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622246"/>
            <a:ext cx="5921965" cy="258577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Canvas requires some details of students – Student class</a:t>
            </a:r>
          </a:p>
          <a:p>
            <a:pPr algn="just"/>
            <a:r>
              <a:rPr lang="en-US" dirty="0"/>
              <a:t>IT5007 may require </a:t>
            </a:r>
            <a:r>
              <a:rPr lang="en-US" b="1" dirty="0">
                <a:solidFill>
                  <a:srgbClr val="00B050"/>
                </a:solidFill>
              </a:rPr>
              <a:t>additional</a:t>
            </a:r>
            <a:r>
              <a:rPr lang="en-US" dirty="0"/>
              <a:t> information from students. – IT5007Student class.</a:t>
            </a:r>
          </a:p>
          <a:p>
            <a:pPr algn="just"/>
            <a:r>
              <a:rPr lang="en-US" dirty="0"/>
              <a:t>The idea is to </a:t>
            </a:r>
            <a:r>
              <a:rPr lang="en-US" b="1" dirty="0">
                <a:solidFill>
                  <a:srgbClr val="0070C0"/>
                </a:solidFill>
              </a:rPr>
              <a:t>reuse</a:t>
            </a:r>
            <a:r>
              <a:rPr lang="en-US" dirty="0"/>
              <a:t> the variables/functions in Student class and add more variables/functions.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92CC2E-9793-458B-A9F0-5947818DC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92" t="20421" r="9094" b="11229"/>
          <a:stretch/>
        </p:blipFill>
        <p:spPr>
          <a:xfrm>
            <a:off x="7182035" y="401618"/>
            <a:ext cx="4376691" cy="567962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3A76EC-302C-4F14-B0D3-6D70EFD83E96}"/>
              </a:ext>
            </a:extLst>
          </p:cNvPr>
          <p:cNvSpPr txBox="1">
            <a:spLocks/>
          </p:cNvSpPr>
          <p:nvPr/>
        </p:nvSpPr>
        <p:spPr>
          <a:xfrm>
            <a:off x="567611" y="4141772"/>
            <a:ext cx="5921965" cy="2585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We use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extends</a:t>
            </a:r>
            <a:r>
              <a:rPr lang="en-US" dirty="0"/>
              <a:t> to inherit from a base/parent class.</a:t>
            </a:r>
          </a:p>
          <a:p>
            <a:pPr algn="just"/>
            <a:r>
              <a:rPr lang="en-US" i="1" dirty="0"/>
              <a:t>Super </a:t>
            </a:r>
            <a:r>
              <a:rPr lang="en-US" dirty="0"/>
              <a:t>is used to call the base class constructor. Why?</a:t>
            </a:r>
          </a:p>
        </p:txBody>
      </p:sp>
    </p:spTree>
    <p:extLst>
      <p:ext uri="{BB962C8B-B14F-4D97-AF65-F5344CB8AC3E}">
        <p14:creationId xmlns:p14="http://schemas.microsoft.com/office/powerpoint/2010/main" val="254738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2" y="296683"/>
            <a:ext cx="10515600" cy="1325563"/>
          </a:xfrm>
        </p:spPr>
        <p:txBody>
          <a:bodyPr/>
          <a:lstStyle/>
          <a:p>
            <a:r>
              <a:rPr lang="en-US" dirty="0" err="1"/>
              <a:t>CodePen</a:t>
            </a:r>
            <a:r>
              <a:rPr lang="en-US" dirty="0"/>
              <a:t> – Example 2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9348BF-C345-4CFE-8380-B3F51BCF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622246"/>
            <a:ext cx="10515600" cy="398248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Example2: </a:t>
            </a:r>
            <a:r>
              <a:rPr lang="en-US" dirty="0">
                <a:hlinkClick r:id="rId2"/>
              </a:rPr>
              <a:t>https://codepen.io/pkarthik88/pen/LYmpKQo</a:t>
            </a:r>
            <a:endParaRPr lang="en-US" dirty="0"/>
          </a:p>
          <a:p>
            <a:pPr algn="just"/>
            <a:r>
              <a:rPr lang="en-US" dirty="0"/>
              <a:t>Write code to extend IT5007Student class to create a new class called IT5007StudentUnofficial, where you have an additional field called </a:t>
            </a:r>
            <a:r>
              <a:rPr lang="en-US" dirty="0" err="1"/>
              <a:t>WeChat_ID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6943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82969"/>
            <a:ext cx="5067300" cy="9048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86607" y="2721114"/>
            <a:ext cx="841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MVC: View (Display)</a:t>
            </a:r>
          </a:p>
        </p:txBody>
      </p:sp>
    </p:spTree>
    <p:extLst>
      <p:ext uri="{BB962C8B-B14F-4D97-AF65-F5344CB8AC3E}">
        <p14:creationId xmlns:p14="http://schemas.microsoft.com/office/powerpoint/2010/main" val="2169130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2" y="296683"/>
            <a:ext cx="10515600" cy="1325563"/>
          </a:xfrm>
        </p:spPr>
        <p:txBody>
          <a:bodyPr/>
          <a:lstStyle/>
          <a:p>
            <a:r>
              <a:rPr lang="en-US" dirty="0"/>
              <a:t>Realizing views in React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9348BF-C345-4CFE-8380-B3F51BCF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3" y="1622245"/>
            <a:ext cx="5930842" cy="493907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We don’t write HTML code for view.</a:t>
            </a:r>
          </a:p>
          <a:p>
            <a:pPr algn="just"/>
            <a:r>
              <a:rPr lang="en-US" dirty="0"/>
              <a:t>We only create a </a:t>
            </a:r>
            <a:r>
              <a:rPr lang="en-US" b="1" dirty="0"/>
              <a:t>dummy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&lt;div&gt;</a:t>
            </a:r>
            <a:r>
              <a:rPr lang="en-US" dirty="0"/>
              <a:t> with an id. Why?</a:t>
            </a:r>
          </a:p>
          <a:p>
            <a:pPr algn="just"/>
            <a:r>
              <a:rPr lang="en-US" dirty="0"/>
              <a:t> Idea is to allow React to modify the dummy &lt;div&gt; later.</a:t>
            </a:r>
          </a:p>
          <a:p>
            <a:pPr algn="just"/>
            <a:r>
              <a:rPr lang="en-US" dirty="0"/>
              <a:t>React code is written in JS or JSX (</a:t>
            </a:r>
            <a:r>
              <a:rPr lang="en-US" dirty="0" err="1"/>
              <a:t>JavascriptXML</a:t>
            </a:r>
            <a:r>
              <a:rPr lang="en-US" dirty="0"/>
              <a:t>) files.</a:t>
            </a:r>
          </a:p>
          <a:p>
            <a:pPr algn="just"/>
            <a:r>
              <a:rPr lang="en-US" dirty="0"/>
              <a:t>React components should </a:t>
            </a:r>
            <a:r>
              <a:rPr lang="en-US" b="1" i="1" dirty="0">
                <a:solidFill>
                  <a:srgbClr val="00B050"/>
                </a:solidFill>
              </a:rPr>
              <a:t>render</a:t>
            </a:r>
            <a:r>
              <a:rPr lang="en-US" i="1" dirty="0">
                <a:sym typeface="Wingdings" panose="05000000000000000000" pitchFamily="2" charset="2"/>
              </a:rPr>
              <a:t></a:t>
            </a:r>
            <a:r>
              <a:rPr lang="en-US" i="1" dirty="0"/>
              <a:t> </a:t>
            </a:r>
            <a:r>
              <a:rPr lang="en-US" dirty="0"/>
              <a:t>JS code which in-turn </a:t>
            </a:r>
            <a:r>
              <a:rPr lang="en-US" b="1" i="1" dirty="0">
                <a:solidFill>
                  <a:srgbClr val="00B050"/>
                </a:solidFill>
              </a:rPr>
              <a:t>renders</a:t>
            </a:r>
            <a:r>
              <a:rPr lang="en-US" i="1" dirty="0">
                <a:sym typeface="Wingdings" panose="05000000000000000000" pitchFamily="2" charset="2"/>
              </a:rPr>
              <a:t></a:t>
            </a:r>
            <a:r>
              <a:rPr lang="en-US" i="1" dirty="0"/>
              <a:t> </a:t>
            </a:r>
            <a:r>
              <a:rPr lang="en-US" dirty="0"/>
              <a:t>HTML code.</a:t>
            </a:r>
          </a:p>
          <a:p>
            <a:pPr algn="just"/>
            <a:r>
              <a:rPr lang="en-US" b="1" dirty="0">
                <a:solidFill>
                  <a:srgbClr val="0070C0"/>
                </a:solidFill>
              </a:rPr>
              <a:t>React package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responsible for generating HTML code is the </a:t>
            </a:r>
            <a:r>
              <a:rPr lang="en-US" b="1" u="sng" dirty="0" err="1">
                <a:solidFill>
                  <a:schemeClr val="accent4">
                    <a:lumMod val="75000"/>
                  </a:schemeClr>
                </a:solidFill>
              </a:rPr>
              <a:t>ReactDOM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react function </a:t>
            </a:r>
            <a:r>
              <a:rPr lang="en-US" dirty="0"/>
              <a:t>responsible is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ReactDOM.</a:t>
            </a:r>
            <a:r>
              <a:rPr lang="en-US" b="1" u="sng" dirty="0" err="1">
                <a:solidFill>
                  <a:schemeClr val="accent4">
                    <a:lumMod val="75000"/>
                  </a:schemeClr>
                </a:solidFill>
              </a:rPr>
              <a:t>render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()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86084-C3E8-4239-83C2-F0910962C8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66" t="15581" r="607" b="63269"/>
          <a:stretch/>
        </p:blipFill>
        <p:spPr>
          <a:xfrm>
            <a:off x="6594101" y="3596022"/>
            <a:ext cx="5433134" cy="216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1911B5-DF36-4B88-B574-791B533E1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80" t="14984" r="33155" b="67670"/>
          <a:stretch/>
        </p:blipFill>
        <p:spPr>
          <a:xfrm>
            <a:off x="6594101" y="1622246"/>
            <a:ext cx="5433134" cy="163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5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82969"/>
            <a:ext cx="5067300" cy="9048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86607" y="2721114"/>
            <a:ext cx="841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React: Motivation</a:t>
            </a:r>
          </a:p>
        </p:txBody>
      </p:sp>
    </p:spTree>
    <p:extLst>
      <p:ext uri="{BB962C8B-B14F-4D97-AF65-F5344CB8AC3E}">
        <p14:creationId xmlns:p14="http://schemas.microsoft.com/office/powerpoint/2010/main" val="3210280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D4D9-CD4E-4DBC-ABBF-2EB29E7F3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Realizing views in React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41D99-D020-4AC5-8633-9FB73B837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939" y="2105819"/>
            <a:ext cx="49530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30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2" y="296683"/>
            <a:ext cx="10515600" cy="1325563"/>
          </a:xfrm>
        </p:spPr>
        <p:txBody>
          <a:bodyPr/>
          <a:lstStyle/>
          <a:p>
            <a:r>
              <a:rPr lang="en-US" dirty="0"/>
              <a:t>React Class Components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9348BF-C345-4CFE-8380-B3F51BCF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622245"/>
            <a:ext cx="6507891" cy="4707533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b="1" dirty="0">
                <a:solidFill>
                  <a:srgbClr val="00B050"/>
                </a:solidFill>
              </a:rPr>
              <a:t>Built-in</a:t>
            </a:r>
            <a:r>
              <a:rPr lang="en-US" dirty="0"/>
              <a:t> class components. (e.g.,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&lt;h1&gt;</a:t>
            </a:r>
            <a:r>
              <a:rPr lang="en-US" dirty="0"/>
              <a:t>,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&lt;div&gt;</a:t>
            </a:r>
            <a:r>
              <a:rPr lang="en-US" dirty="0"/>
              <a:t>)</a:t>
            </a:r>
          </a:p>
          <a:p>
            <a:pPr algn="just"/>
            <a:r>
              <a:rPr lang="en-US" b="1" dirty="0">
                <a:solidFill>
                  <a:srgbClr val="7030A0"/>
                </a:solidFill>
              </a:rPr>
              <a:t>Custom class</a:t>
            </a:r>
            <a:r>
              <a:rPr lang="en-US" dirty="0"/>
              <a:t> components built from many built-in classes. (e.g.,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&lt;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IssueList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&gt;</a:t>
            </a:r>
            <a:r>
              <a:rPr lang="en-US" dirty="0"/>
              <a:t>,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&lt;HelloWorld&gt;</a:t>
            </a:r>
            <a:r>
              <a:rPr lang="en-US" dirty="0"/>
              <a:t>)</a:t>
            </a:r>
          </a:p>
          <a:p>
            <a:pPr algn="just"/>
            <a:r>
              <a:rPr lang="en-US" dirty="0"/>
              <a:t>Custom react classes always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extends </a:t>
            </a:r>
            <a:r>
              <a:rPr lang="en-US" b="1" i="1" dirty="0" err="1">
                <a:solidFill>
                  <a:schemeClr val="accent4">
                    <a:lumMod val="75000"/>
                  </a:schemeClr>
                </a:solidFill>
              </a:rPr>
              <a:t>React.Component</a:t>
            </a:r>
            <a:r>
              <a:rPr lang="en-US" i="1" dirty="0"/>
              <a:t>.</a:t>
            </a:r>
          </a:p>
          <a:p>
            <a:pPr algn="just"/>
            <a:r>
              <a:rPr lang="en-US" dirty="0" err="1"/>
              <a:t>React.Component</a:t>
            </a:r>
            <a:r>
              <a:rPr lang="en-US" dirty="0"/>
              <a:t> gives essential </a:t>
            </a:r>
            <a:r>
              <a:rPr lang="en-US" u="sng" dirty="0"/>
              <a:t>variables</a:t>
            </a:r>
            <a:r>
              <a:rPr lang="en-US" dirty="0"/>
              <a:t> and </a:t>
            </a:r>
            <a:r>
              <a:rPr lang="en-US" u="sng" dirty="0"/>
              <a:t>functions</a:t>
            </a:r>
            <a:r>
              <a:rPr lang="en-US" dirty="0"/>
              <a:t> that we will use later (Props, Lifecycle Methods)!</a:t>
            </a:r>
          </a:p>
          <a:p>
            <a:pPr algn="just"/>
            <a:r>
              <a:rPr lang="en-US" dirty="0"/>
              <a:t>How to componentize?</a:t>
            </a:r>
          </a:p>
          <a:p>
            <a:pPr lvl="1" algn="just"/>
            <a:r>
              <a:rPr lang="en-US" dirty="0"/>
              <a:t>Each component has a single idea.</a:t>
            </a:r>
          </a:p>
          <a:p>
            <a:pPr lvl="1" algn="just"/>
            <a:r>
              <a:rPr lang="en-US" dirty="0"/>
              <a:t>How to know if your component has a single idea?</a:t>
            </a:r>
          </a:p>
          <a:p>
            <a:pPr lvl="2" algn="just"/>
            <a:r>
              <a:rPr lang="en-US" dirty="0"/>
              <a:t>If you are passing too many data items to a class.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7DC67-015D-4F3F-B71E-776E9E9AD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74" t="19903" r="3009" b="31165"/>
          <a:stretch/>
        </p:blipFill>
        <p:spPr>
          <a:xfrm>
            <a:off x="7075503" y="959463"/>
            <a:ext cx="4951208" cy="371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0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2" y="296683"/>
            <a:ext cx="10515600" cy="1325563"/>
          </a:xfrm>
        </p:spPr>
        <p:txBody>
          <a:bodyPr/>
          <a:lstStyle/>
          <a:p>
            <a:r>
              <a:rPr lang="en-US" dirty="0" err="1"/>
              <a:t>Codepen</a:t>
            </a:r>
            <a:r>
              <a:rPr lang="en-US" dirty="0"/>
              <a:t> Example 3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9348BF-C345-4CFE-8380-B3F51BCF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622246"/>
            <a:ext cx="10515600" cy="398248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hlinkClick r:id="rId2"/>
              </a:rPr>
              <a:t>https://codepen.io/pkarthik88/pen/oNdjrEr</a:t>
            </a:r>
            <a:endParaRPr lang="en-US" dirty="0"/>
          </a:p>
          <a:p>
            <a:pPr algn="just"/>
            <a:r>
              <a:rPr lang="en-US" dirty="0"/>
              <a:t>Change &lt;</a:t>
            </a:r>
            <a:r>
              <a:rPr lang="en-US" dirty="0" err="1"/>
              <a:t>React.Fragment</a:t>
            </a:r>
            <a:r>
              <a:rPr lang="en-US" dirty="0"/>
              <a:t>&gt; to &lt;div&gt; and see if there is any change to the view.</a:t>
            </a:r>
          </a:p>
          <a:p>
            <a:pPr algn="just"/>
            <a:r>
              <a:rPr lang="en-US" dirty="0"/>
              <a:t>Name the components that only use built-in react components. Which built-in component does it use?</a:t>
            </a:r>
          </a:p>
        </p:txBody>
      </p:sp>
    </p:spTree>
    <p:extLst>
      <p:ext uri="{BB962C8B-B14F-4D97-AF65-F5344CB8AC3E}">
        <p14:creationId xmlns:p14="http://schemas.microsoft.com/office/powerpoint/2010/main" val="760561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82969"/>
            <a:ext cx="5067300" cy="9048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86607" y="2721114"/>
            <a:ext cx="841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MVC: Model (Data)</a:t>
            </a:r>
          </a:p>
        </p:txBody>
      </p:sp>
    </p:spTree>
    <p:extLst>
      <p:ext uri="{BB962C8B-B14F-4D97-AF65-F5344CB8AC3E}">
        <p14:creationId xmlns:p14="http://schemas.microsoft.com/office/powerpoint/2010/main" val="1848935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2" y="296683"/>
            <a:ext cx="10515600" cy="1325563"/>
          </a:xfrm>
        </p:spPr>
        <p:txBody>
          <a:bodyPr/>
          <a:lstStyle/>
          <a:p>
            <a:r>
              <a:rPr lang="en-US" dirty="0"/>
              <a:t>Model-View Integration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9348BF-C345-4CFE-8380-B3F51BCF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3" y="1622246"/>
            <a:ext cx="5930842" cy="398248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Class Component has </a:t>
            </a:r>
          </a:p>
          <a:p>
            <a:pPr lvl="1" algn="just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render()</a:t>
            </a:r>
            <a:r>
              <a:rPr lang="en-US" dirty="0"/>
              <a:t> function that handles view.</a:t>
            </a:r>
          </a:p>
          <a:p>
            <a:pPr lvl="1" algn="just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Constructor()</a:t>
            </a:r>
            <a:r>
              <a:rPr lang="en-US" dirty="0"/>
              <a:t> that handles data.</a:t>
            </a:r>
          </a:p>
          <a:p>
            <a:pPr lvl="1" algn="just"/>
            <a:r>
              <a:rPr lang="en-US" b="1" u="sng" dirty="0"/>
              <a:t>Integration</a:t>
            </a:r>
            <a:r>
              <a:rPr lang="en-US" dirty="0"/>
              <a:t>: We can use JS/React data variables in the view code.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90EFF-DF4C-4F02-A643-BEDB9EA59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75" t="15243" r="7961" b="17444"/>
          <a:stretch/>
        </p:blipFill>
        <p:spPr>
          <a:xfrm>
            <a:off x="6658252" y="642474"/>
            <a:ext cx="4891597" cy="60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2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2" y="296683"/>
            <a:ext cx="10515600" cy="1325563"/>
          </a:xfrm>
        </p:spPr>
        <p:txBody>
          <a:bodyPr/>
          <a:lstStyle/>
          <a:p>
            <a:r>
              <a:rPr lang="en-US" dirty="0" err="1"/>
              <a:t>Codepen</a:t>
            </a:r>
            <a:r>
              <a:rPr lang="en-US" dirty="0"/>
              <a:t> Example 4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9348BF-C345-4CFE-8380-B3F51BCF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622246"/>
            <a:ext cx="10515600" cy="398248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hlinkClick r:id="rId2"/>
              </a:rPr>
              <a:t>https://codepen.io/pkarthik88/pen/OJZyeem</a:t>
            </a:r>
            <a:endParaRPr lang="en-US" dirty="0"/>
          </a:p>
          <a:p>
            <a:pPr algn="just"/>
            <a:r>
              <a:rPr lang="en-US" dirty="0"/>
              <a:t>Create one more class variable called ‘footer’ and use it to add a copyright statement to bottom of the View.</a:t>
            </a:r>
          </a:p>
        </p:txBody>
      </p:sp>
    </p:spTree>
    <p:extLst>
      <p:ext uri="{BB962C8B-B14F-4D97-AF65-F5344CB8AC3E}">
        <p14:creationId xmlns:p14="http://schemas.microsoft.com/office/powerpoint/2010/main" val="894427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2" y="296683"/>
            <a:ext cx="10515600" cy="1325563"/>
          </a:xfrm>
        </p:spPr>
        <p:txBody>
          <a:bodyPr/>
          <a:lstStyle/>
          <a:p>
            <a:r>
              <a:rPr lang="en-US" dirty="0"/>
              <a:t>Building Data models in React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9348BF-C345-4CFE-8380-B3F51BCF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622246"/>
            <a:ext cx="10515600" cy="3982488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Data model</a:t>
            </a:r>
            <a:r>
              <a:rPr lang="en-US" dirty="0"/>
              <a:t> is different from database.</a:t>
            </a:r>
          </a:p>
          <a:p>
            <a:pPr algn="just"/>
            <a:r>
              <a:rPr lang="en-US" dirty="0"/>
              <a:t>DB will be introduced in Lecture 7. For now, let us use simple data-structures that resemble a database (e.g., an array of items).</a:t>
            </a:r>
          </a:p>
          <a:p>
            <a:pPr algn="just"/>
            <a:r>
              <a:rPr lang="en-US" dirty="0"/>
              <a:t>Data model refers to the </a:t>
            </a:r>
            <a:r>
              <a:rPr lang="en-US" dirty="0">
                <a:solidFill>
                  <a:srgbClr val="0070C0"/>
                </a:solidFill>
              </a:rPr>
              <a:t>structure/shape of data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how they relate to a real-world system</a:t>
            </a:r>
            <a:r>
              <a:rPr lang="en-US" dirty="0"/>
              <a:t>, and </a:t>
            </a:r>
            <a:r>
              <a:rPr lang="en-US" dirty="0">
                <a:solidFill>
                  <a:srgbClr val="7030A0"/>
                </a:solidFill>
              </a:rPr>
              <a:t>how they relate to one other</a:t>
            </a:r>
            <a:r>
              <a:rPr lang="en-US" dirty="0"/>
              <a:t>.</a:t>
            </a:r>
          </a:p>
          <a:p>
            <a:pPr lvl="1" algn="just"/>
            <a:r>
              <a:rPr lang="en-US" dirty="0" err="1"/>
              <a:t>IssueList</a:t>
            </a:r>
            <a:r>
              <a:rPr lang="en-US" dirty="0"/>
              <a:t> is an array of issues.</a:t>
            </a:r>
          </a:p>
          <a:p>
            <a:pPr lvl="1" algn="just"/>
            <a:r>
              <a:rPr lang="en-US" dirty="0" err="1"/>
              <a:t>IssueList</a:t>
            </a:r>
            <a:r>
              <a:rPr lang="en-US" dirty="0"/>
              <a:t> has a real-world application called bug tracker.</a:t>
            </a:r>
          </a:p>
          <a:p>
            <a:pPr lvl="1" algn="just"/>
            <a:r>
              <a:rPr lang="en-US" dirty="0" err="1"/>
              <a:t>IssueList</a:t>
            </a:r>
            <a:r>
              <a:rPr lang="en-US" dirty="0"/>
              <a:t> is related to </a:t>
            </a:r>
            <a:r>
              <a:rPr lang="en-US" dirty="0" err="1"/>
              <a:t>EmployeeList</a:t>
            </a:r>
            <a:r>
              <a:rPr lang="en-US" dirty="0"/>
              <a:t> the same way as real-world issues/bugs are related to employees.</a:t>
            </a:r>
          </a:p>
        </p:txBody>
      </p:sp>
    </p:spTree>
    <p:extLst>
      <p:ext uri="{BB962C8B-B14F-4D97-AF65-F5344CB8AC3E}">
        <p14:creationId xmlns:p14="http://schemas.microsoft.com/office/powerpoint/2010/main" val="331623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2" y="296683"/>
            <a:ext cx="10515600" cy="1325563"/>
          </a:xfrm>
        </p:spPr>
        <p:txBody>
          <a:bodyPr/>
          <a:lstStyle/>
          <a:p>
            <a:r>
              <a:rPr lang="en-US" dirty="0"/>
              <a:t>3 Types of Data in React (Any web/mobile platform)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9348BF-C345-4CFE-8380-B3F51BCF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622246"/>
            <a:ext cx="10515600" cy="398248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>
                <a:solidFill>
                  <a:srgbClr val="00B050"/>
                </a:solidFill>
              </a:rPr>
              <a:t>Domain data: </a:t>
            </a:r>
            <a:r>
              <a:rPr lang="en-US" dirty="0"/>
              <a:t>The dataset or static data that your application works with. </a:t>
            </a:r>
          </a:p>
          <a:p>
            <a:pPr lvl="1" algn="just"/>
            <a:r>
              <a:rPr lang="en-US" dirty="0"/>
              <a:t>For example, Netflix works with a list of movies. </a:t>
            </a:r>
          </a:p>
          <a:p>
            <a:pPr algn="just"/>
            <a:r>
              <a:rPr lang="en-US" b="1" dirty="0">
                <a:solidFill>
                  <a:srgbClr val="7030A0"/>
                </a:solidFill>
              </a:rPr>
              <a:t>(optional) App State: </a:t>
            </a:r>
            <a:r>
              <a:rPr lang="en-US" dirty="0"/>
              <a:t>The current state of the App at this instant of time. As time goes by, the app state will change.</a:t>
            </a:r>
          </a:p>
          <a:p>
            <a:pPr lvl="1" algn="just"/>
            <a:r>
              <a:rPr lang="en-US" dirty="0"/>
              <a:t>For example, Netflix maintains a list of seen movies, movies that are added as favorites for each user profile.</a:t>
            </a:r>
          </a:p>
          <a:p>
            <a:pPr algn="just"/>
            <a:r>
              <a:rPr lang="en-US" b="1" dirty="0">
                <a:solidFill>
                  <a:srgbClr val="0070C0"/>
                </a:solidFill>
              </a:rPr>
              <a:t>(optional) UI State: </a:t>
            </a:r>
            <a:r>
              <a:rPr lang="en-US" dirty="0"/>
              <a:t>The current state of the Netflix UI. As time goes by, the UI state will change.</a:t>
            </a:r>
          </a:p>
          <a:p>
            <a:pPr lvl="1" algn="just"/>
            <a:r>
              <a:rPr lang="en-US" dirty="0"/>
              <a:t>For example, Has the user scrolled to the next page?</a:t>
            </a:r>
          </a:p>
        </p:txBody>
      </p:sp>
    </p:spTree>
    <p:extLst>
      <p:ext uri="{BB962C8B-B14F-4D97-AF65-F5344CB8AC3E}">
        <p14:creationId xmlns:p14="http://schemas.microsoft.com/office/powerpoint/2010/main" val="409231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82969"/>
            <a:ext cx="5067300" cy="9048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86607" y="2721114"/>
            <a:ext cx="841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MVC: Model (Data) for Domain Data</a:t>
            </a:r>
          </a:p>
        </p:txBody>
      </p:sp>
    </p:spTree>
    <p:extLst>
      <p:ext uri="{BB962C8B-B14F-4D97-AF65-F5344CB8AC3E}">
        <p14:creationId xmlns:p14="http://schemas.microsoft.com/office/powerpoint/2010/main" val="339284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2" y="296683"/>
            <a:ext cx="10515600" cy="1325563"/>
          </a:xfrm>
        </p:spPr>
        <p:txBody>
          <a:bodyPr/>
          <a:lstStyle/>
          <a:p>
            <a:r>
              <a:rPr lang="en-US" dirty="0"/>
              <a:t>Data Flow rules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9348BF-C345-4CFE-8380-B3F51BCF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4616388"/>
            <a:ext cx="10515600" cy="98834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Data flow is unidirectional</a:t>
            </a:r>
          </a:p>
          <a:p>
            <a:pPr algn="just"/>
            <a:r>
              <a:rPr lang="en-US" dirty="0"/>
              <a:t>Data cannot flow from child to parent.</a:t>
            </a:r>
          </a:p>
          <a:p>
            <a:pPr algn="just"/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3E7EFAC9-38CC-45B8-8E45-8234975BA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487" y="1422410"/>
            <a:ext cx="1525399" cy="152539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9E01B9-4FBB-4FDB-AE61-DD00354B4EE1}"/>
              </a:ext>
            </a:extLst>
          </p:cNvPr>
          <p:cNvSpPr/>
          <p:nvPr/>
        </p:nvSpPr>
        <p:spPr>
          <a:xfrm>
            <a:off x="3888419" y="1622247"/>
            <a:ext cx="1500514" cy="703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Parent</a:t>
            </a:r>
            <a:br>
              <a:rPr lang="en-US" dirty="0"/>
            </a:br>
            <a:r>
              <a:rPr lang="en-US" dirty="0"/>
              <a:t>Component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3256F4-19CC-44D7-9B21-63ACD8E5A871}"/>
              </a:ext>
            </a:extLst>
          </p:cNvPr>
          <p:cNvSpPr/>
          <p:nvPr/>
        </p:nvSpPr>
        <p:spPr>
          <a:xfrm>
            <a:off x="6825396" y="1595328"/>
            <a:ext cx="1522841" cy="834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</a:t>
            </a:r>
          </a:p>
          <a:p>
            <a:pPr algn="ctr"/>
            <a:r>
              <a:rPr lang="en-US" dirty="0"/>
              <a:t>Component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016BEC-859A-458B-9D6B-F41A2618D2E8}"/>
              </a:ext>
            </a:extLst>
          </p:cNvPr>
          <p:cNvCxnSpPr>
            <a:cxnSpLocks/>
          </p:cNvCxnSpPr>
          <p:nvPr/>
        </p:nvCxnSpPr>
        <p:spPr>
          <a:xfrm>
            <a:off x="2167632" y="2043698"/>
            <a:ext cx="1720787" cy="0"/>
          </a:xfrm>
          <a:prstGeom prst="straightConnector1">
            <a:avLst/>
          </a:prstGeom>
          <a:ln w="28575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AC74D9-DE7F-4014-BB66-B0C588ADEDA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388933" y="1974099"/>
            <a:ext cx="1436832" cy="95"/>
          </a:xfrm>
          <a:prstGeom prst="straightConnector1">
            <a:avLst/>
          </a:prstGeom>
          <a:ln w="28575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F734F6-2631-4EB4-A99F-8EE5E61F8F6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48237" y="2012629"/>
            <a:ext cx="1088726" cy="0"/>
          </a:xfrm>
          <a:prstGeom prst="straightConnector1">
            <a:avLst/>
          </a:prstGeom>
          <a:ln w="28575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555FE0F-CED3-476E-8D87-26D41B3D5E9C}"/>
              </a:ext>
            </a:extLst>
          </p:cNvPr>
          <p:cNvSpPr/>
          <p:nvPr/>
        </p:nvSpPr>
        <p:spPr>
          <a:xfrm>
            <a:off x="9436963" y="1548150"/>
            <a:ext cx="1522841" cy="834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Grand-child</a:t>
            </a:r>
          </a:p>
          <a:p>
            <a:pPr algn="ctr"/>
            <a:r>
              <a:rPr lang="en-US" dirty="0"/>
              <a:t>Component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7D7C674-5DA5-4230-90EA-8CEC6DE51463}"/>
              </a:ext>
            </a:extLst>
          </p:cNvPr>
          <p:cNvSpPr/>
          <p:nvPr/>
        </p:nvSpPr>
        <p:spPr>
          <a:xfrm>
            <a:off x="1254525" y="3550384"/>
            <a:ext cx="1522841" cy="834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</a:t>
            </a:r>
          </a:p>
          <a:p>
            <a:pPr algn="ctr"/>
            <a:r>
              <a:rPr lang="en-US" dirty="0"/>
              <a:t>Component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CF3B05-0A98-4241-B0DC-E11CA8ED3F8B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777366" y="3967685"/>
            <a:ext cx="1088726" cy="0"/>
          </a:xfrm>
          <a:prstGeom prst="straightConnector1">
            <a:avLst/>
          </a:prstGeom>
          <a:ln w="28575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C0D5C4-2914-4FCE-A2CD-2A37C9DA8067}"/>
              </a:ext>
            </a:extLst>
          </p:cNvPr>
          <p:cNvSpPr/>
          <p:nvPr/>
        </p:nvSpPr>
        <p:spPr>
          <a:xfrm>
            <a:off x="3866092" y="3503206"/>
            <a:ext cx="1522841" cy="834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Grand-child</a:t>
            </a:r>
          </a:p>
          <a:p>
            <a:pPr algn="ctr"/>
            <a:r>
              <a:rPr lang="en-US" dirty="0"/>
              <a:t>Component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B1BE99-09FF-46EB-911A-4E098C700BD8}"/>
              </a:ext>
            </a:extLst>
          </p:cNvPr>
          <p:cNvSpPr/>
          <p:nvPr/>
        </p:nvSpPr>
        <p:spPr>
          <a:xfrm>
            <a:off x="6825396" y="3495382"/>
            <a:ext cx="1522841" cy="834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Great-grandchild</a:t>
            </a:r>
          </a:p>
          <a:p>
            <a:pPr algn="ctr"/>
            <a:r>
              <a:rPr lang="en-US" dirty="0"/>
              <a:t>Component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E9B46E4-0BE4-4604-8413-9C5E4007CAE5}"/>
              </a:ext>
            </a:extLst>
          </p:cNvPr>
          <p:cNvCxnSpPr>
            <a:cxnSpLocks/>
          </p:cNvCxnSpPr>
          <p:nvPr/>
        </p:nvCxnSpPr>
        <p:spPr>
          <a:xfrm>
            <a:off x="5388933" y="3874153"/>
            <a:ext cx="1436832" cy="95"/>
          </a:xfrm>
          <a:prstGeom prst="straightConnector1">
            <a:avLst/>
          </a:prstGeom>
          <a:ln w="28575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tar: 10 Points 12">
            <a:extLst>
              <a:ext uri="{FF2B5EF4-FFF2-40B4-BE49-F238E27FC236}">
                <a16:creationId xmlns:a16="http://schemas.microsoft.com/office/drawing/2014/main" id="{66D9C14C-75F0-4ED4-9203-EED2AF4BD2AB}"/>
              </a:ext>
            </a:extLst>
          </p:cNvPr>
          <p:cNvSpPr/>
          <p:nvPr/>
        </p:nvSpPr>
        <p:spPr>
          <a:xfrm>
            <a:off x="2114285" y="1253649"/>
            <a:ext cx="372862" cy="431231"/>
          </a:xfrm>
          <a:prstGeom prst="star10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3" name="Star: 10 Points 22">
            <a:extLst>
              <a:ext uri="{FF2B5EF4-FFF2-40B4-BE49-F238E27FC236}">
                <a16:creationId xmlns:a16="http://schemas.microsoft.com/office/drawing/2014/main" id="{B08B154E-A214-4607-95C1-AFA1DD99F365}"/>
              </a:ext>
            </a:extLst>
          </p:cNvPr>
          <p:cNvSpPr/>
          <p:nvPr/>
        </p:nvSpPr>
        <p:spPr>
          <a:xfrm>
            <a:off x="2751693" y="3135252"/>
            <a:ext cx="372862" cy="431231"/>
          </a:xfrm>
          <a:prstGeom prst="star10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36267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7" grpId="0" animBg="1"/>
      <p:bldP spid="20" grpId="0" animBg="1"/>
      <p:bldP spid="21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exactly is React?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9348BF-C345-4CFE-8380-B3F51BCF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622246"/>
            <a:ext cx="11075748" cy="4768394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React may sound like a lot of things.</a:t>
            </a:r>
          </a:p>
          <a:p>
            <a:pPr algn="just"/>
            <a:r>
              <a:rPr lang="en-US" dirty="0"/>
              <a:t>React is a high level language that generates JS code.</a:t>
            </a:r>
          </a:p>
          <a:p>
            <a:pPr algn="just"/>
            <a:r>
              <a:rPr lang="en-US" dirty="0"/>
              <a:t>It is just a </a:t>
            </a:r>
            <a:r>
              <a:rPr lang="en-US" b="1" dirty="0">
                <a:solidFill>
                  <a:srgbClr val="7030A0"/>
                </a:solidFill>
              </a:rPr>
              <a:t>JS library/script </a:t>
            </a:r>
            <a:r>
              <a:rPr lang="en-US" dirty="0"/>
              <a:t>that you include to your HTML file</a:t>
            </a:r>
          </a:p>
          <a:p>
            <a:pPr algn="just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Digression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dirty="0"/>
              <a:t>What is a Library?</a:t>
            </a:r>
          </a:p>
          <a:p>
            <a:pPr algn="just"/>
            <a:r>
              <a:rPr lang="en-US" b="1" dirty="0">
                <a:solidFill>
                  <a:srgbClr val="0070C0"/>
                </a:solidFill>
              </a:rPr>
              <a:t>Why is it popular?: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React Provides numerous off-the-shelf libraries (components) for you to use. (DOM query, charting, math, etc.)</a:t>
            </a:r>
          </a:p>
          <a:p>
            <a:pPr algn="just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Importantly</a:t>
            </a:r>
            <a:r>
              <a:rPr lang="en-US" b="1" dirty="0"/>
              <a:t>: </a:t>
            </a:r>
            <a:r>
              <a:rPr lang="en-US" dirty="0"/>
              <a:t>React allows you to create your own custom components from these off-the-shelf components. </a:t>
            </a:r>
          </a:p>
          <a:p>
            <a:pPr algn="just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More importantly</a:t>
            </a:r>
            <a:r>
              <a:rPr lang="en-US" b="1" dirty="0"/>
              <a:t>: </a:t>
            </a:r>
            <a:r>
              <a:rPr lang="en-US" dirty="0"/>
              <a:t>React defines some nice rules that make coding and debugging easier.</a:t>
            </a:r>
            <a:endParaRPr lang="en-US" b="1" dirty="0"/>
          </a:p>
          <a:p>
            <a:pPr algn="just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Most importantly</a:t>
            </a:r>
            <a:r>
              <a:rPr lang="en-US" b="1" dirty="0"/>
              <a:t>:</a:t>
            </a:r>
            <a:r>
              <a:rPr lang="en-US" dirty="0"/>
              <a:t> It binds the View and Model to boost performance.</a:t>
            </a:r>
          </a:p>
          <a:p>
            <a:pPr algn="just"/>
            <a:r>
              <a:rPr lang="en-US" dirty="0"/>
              <a:t>What is the intuition? Netflix example.</a:t>
            </a:r>
          </a:p>
        </p:txBody>
      </p:sp>
    </p:spTree>
    <p:extLst>
      <p:ext uri="{BB962C8B-B14F-4D97-AF65-F5344CB8AC3E}">
        <p14:creationId xmlns:p14="http://schemas.microsoft.com/office/powerpoint/2010/main" val="105141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2" y="296683"/>
            <a:ext cx="10515600" cy="1325563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IssueTracker</a:t>
            </a:r>
            <a:r>
              <a:rPr lang="en-US" dirty="0"/>
              <a:t> Application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9348BF-C345-4CFE-8380-B3F51BCF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622246"/>
            <a:ext cx="5528388" cy="398248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Data is passed down from </a:t>
            </a:r>
            <a:r>
              <a:rPr lang="en-US" dirty="0" err="1"/>
              <a:t>IssueTable</a:t>
            </a:r>
            <a:r>
              <a:rPr lang="en-US" dirty="0"/>
              <a:t> to </a:t>
            </a:r>
            <a:r>
              <a:rPr lang="en-US" dirty="0" err="1"/>
              <a:t>IssueRow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Idea is to draw/render one row at a time.</a:t>
            </a:r>
          </a:p>
          <a:p>
            <a:pPr algn="just"/>
            <a:r>
              <a:rPr lang="en-US" b="1" dirty="0"/>
              <a:t>New terms:</a:t>
            </a:r>
            <a:r>
              <a:rPr lang="en-US" dirty="0"/>
              <a:t> state, props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84769-CF47-42AC-8328-74F5776F9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794" y="1381603"/>
            <a:ext cx="4503006" cy="53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00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2" y="296683"/>
            <a:ext cx="10515600" cy="1325563"/>
          </a:xfrm>
        </p:spPr>
        <p:txBody>
          <a:bodyPr/>
          <a:lstStyle/>
          <a:p>
            <a:r>
              <a:rPr lang="en-US" dirty="0"/>
              <a:t>Data Modification Rules (Mutation)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9348BF-C345-4CFE-8380-B3F51BCF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4870104"/>
            <a:ext cx="10515600" cy="100691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Data cannot be modified in child component. Why? </a:t>
            </a:r>
          </a:p>
          <a:p>
            <a:pPr algn="just"/>
            <a:r>
              <a:rPr lang="en-US" dirty="0"/>
              <a:t>Isn’t this a huge restriction? How do we overcome this?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5E16E7-BD70-42C1-86EF-1A93B2DEC415}"/>
              </a:ext>
            </a:extLst>
          </p:cNvPr>
          <p:cNvSpPr/>
          <p:nvPr/>
        </p:nvSpPr>
        <p:spPr>
          <a:xfrm>
            <a:off x="1778307" y="1916893"/>
            <a:ext cx="1522841" cy="834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</a:t>
            </a:r>
          </a:p>
          <a:p>
            <a:pPr algn="ctr"/>
            <a:r>
              <a:rPr lang="en-US" dirty="0"/>
              <a:t>Component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3EBEA5-D350-4DD0-8F6F-56116DFC05A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01148" y="2334194"/>
            <a:ext cx="1088726" cy="0"/>
          </a:xfrm>
          <a:prstGeom prst="straightConnector1">
            <a:avLst/>
          </a:prstGeom>
          <a:ln w="28575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19A7FF-58F6-471D-83EE-D6EC209C420E}"/>
              </a:ext>
            </a:extLst>
          </p:cNvPr>
          <p:cNvSpPr/>
          <p:nvPr/>
        </p:nvSpPr>
        <p:spPr>
          <a:xfrm>
            <a:off x="4389874" y="1869715"/>
            <a:ext cx="1522841" cy="834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Grand-child</a:t>
            </a:r>
          </a:p>
          <a:p>
            <a:pPr algn="ctr"/>
            <a:r>
              <a:rPr lang="en-US" dirty="0"/>
              <a:t>Component</a:t>
            </a:r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3F6CB73A-3A9F-4A08-99A5-0E146459FB0B}"/>
              </a:ext>
            </a:extLst>
          </p:cNvPr>
          <p:cNvSpPr/>
          <p:nvPr/>
        </p:nvSpPr>
        <p:spPr>
          <a:xfrm>
            <a:off x="3187937" y="1253267"/>
            <a:ext cx="888152" cy="679725"/>
          </a:xfrm>
          <a:prstGeom prst="star10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B=1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9A6AA1-C4D2-456C-B2C3-04D19945BDEE}"/>
              </a:ext>
            </a:extLst>
          </p:cNvPr>
          <p:cNvSpPr/>
          <p:nvPr/>
        </p:nvSpPr>
        <p:spPr>
          <a:xfrm>
            <a:off x="1761983" y="3424912"/>
            <a:ext cx="1522841" cy="834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</a:t>
            </a:r>
          </a:p>
          <a:p>
            <a:pPr algn="ctr"/>
            <a:r>
              <a:rPr lang="en-US" dirty="0"/>
              <a:t>Component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DD68E7-C257-4453-8C5A-E4692C7B3A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84824" y="3842213"/>
            <a:ext cx="1088726" cy="0"/>
          </a:xfrm>
          <a:prstGeom prst="straightConnector1">
            <a:avLst/>
          </a:prstGeom>
          <a:ln w="28575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E2EC077-2728-4833-91AD-7DD9D481230B}"/>
              </a:ext>
            </a:extLst>
          </p:cNvPr>
          <p:cNvSpPr/>
          <p:nvPr/>
        </p:nvSpPr>
        <p:spPr>
          <a:xfrm>
            <a:off x="4373550" y="3377734"/>
            <a:ext cx="1522841" cy="834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Grand-child</a:t>
            </a:r>
          </a:p>
          <a:p>
            <a:pPr algn="ctr"/>
            <a:r>
              <a:rPr lang="en-US" dirty="0"/>
              <a:t>Component</a:t>
            </a:r>
          </a:p>
        </p:txBody>
      </p:sp>
      <p:sp>
        <p:nvSpPr>
          <p:cNvPr id="15" name="Star: 10 Points 14">
            <a:extLst>
              <a:ext uri="{FF2B5EF4-FFF2-40B4-BE49-F238E27FC236}">
                <a16:creationId xmlns:a16="http://schemas.microsoft.com/office/drawing/2014/main" id="{3E5C07FA-73B4-4B8F-B7B8-938AAB32F509}"/>
              </a:ext>
            </a:extLst>
          </p:cNvPr>
          <p:cNvSpPr/>
          <p:nvPr/>
        </p:nvSpPr>
        <p:spPr>
          <a:xfrm>
            <a:off x="5807007" y="2909082"/>
            <a:ext cx="977208" cy="674186"/>
          </a:xfrm>
          <a:prstGeom prst="star10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B=11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2FDED0-5FD9-4E80-91E0-76A4D0EF1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01578" y="2963538"/>
            <a:ext cx="565274" cy="56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5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2" y="296683"/>
            <a:ext cx="10515600" cy="1325563"/>
          </a:xfrm>
        </p:spPr>
        <p:txBody>
          <a:bodyPr/>
          <a:lstStyle/>
          <a:p>
            <a:r>
              <a:rPr lang="en-US" dirty="0"/>
              <a:t>Why is immutability required?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9348BF-C345-4CFE-8380-B3F51BCF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276" y="5471852"/>
            <a:ext cx="10515600" cy="76640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/>
              <a:t>Bottomline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This will lead to inconsistencies in data values.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F45D00-57AD-4B1D-8BBE-712A015B031F}"/>
              </a:ext>
            </a:extLst>
          </p:cNvPr>
          <p:cNvSpPr/>
          <p:nvPr/>
        </p:nvSpPr>
        <p:spPr>
          <a:xfrm>
            <a:off x="3322627" y="2689053"/>
            <a:ext cx="1522841" cy="834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Parent</a:t>
            </a:r>
          </a:p>
          <a:p>
            <a:pPr algn="ctr"/>
            <a:r>
              <a:rPr lang="en-US" dirty="0"/>
              <a:t>Component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8000C6A-02D5-4F54-988E-650251B9021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845468" y="3106354"/>
            <a:ext cx="1088726" cy="0"/>
          </a:xfrm>
          <a:prstGeom prst="straightConnector1">
            <a:avLst/>
          </a:prstGeom>
          <a:ln w="28575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8DFD16-C2ED-4284-8E7B-4BFC377910F2}"/>
              </a:ext>
            </a:extLst>
          </p:cNvPr>
          <p:cNvSpPr/>
          <p:nvPr/>
        </p:nvSpPr>
        <p:spPr>
          <a:xfrm>
            <a:off x="5934194" y="2641875"/>
            <a:ext cx="1522841" cy="834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1</a:t>
            </a:r>
          </a:p>
        </p:txBody>
      </p:sp>
      <p:sp>
        <p:nvSpPr>
          <p:cNvPr id="7" name="Star: 10 Points 6">
            <a:extLst>
              <a:ext uri="{FF2B5EF4-FFF2-40B4-BE49-F238E27FC236}">
                <a16:creationId xmlns:a16="http://schemas.microsoft.com/office/drawing/2014/main" id="{1C35C0DF-DA9D-4136-BB6E-D4C75FFFC887}"/>
              </a:ext>
            </a:extLst>
          </p:cNvPr>
          <p:cNvSpPr/>
          <p:nvPr/>
        </p:nvSpPr>
        <p:spPr>
          <a:xfrm>
            <a:off x="4732257" y="2025427"/>
            <a:ext cx="888152" cy="679725"/>
          </a:xfrm>
          <a:prstGeom prst="star10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B=1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94CE0D1E-ED2D-4DE3-A449-945F21090DB9}"/>
              </a:ext>
            </a:extLst>
          </p:cNvPr>
          <p:cNvSpPr/>
          <p:nvPr/>
        </p:nvSpPr>
        <p:spPr>
          <a:xfrm>
            <a:off x="7457035" y="2158308"/>
            <a:ext cx="977208" cy="674186"/>
          </a:xfrm>
          <a:prstGeom prst="star10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B=2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002329-FFBD-4DE4-A52A-A1D2077E37DA}"/>
              </a:ext>
            </a:extLst>
          </p:cNvPr>
          <p:cNvSpPr/>
          <p:nvPr/>
        </p:nvSpPr>
        <p:spPr>
          <a:xfrm>
            <a:off x="5934194" y="3818303"/>
            <a:ext cx="1522841" cy="834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6C0445-0FF1-4F67-932B-C64E5590C94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845468" y="3106354"/>
            <a:ext cx="1088726" cy="1129250"/>
          </a:xfrm>
          <a:prstGeom prst="straightConnector1">
            <a:avLst/>
          </a:prstGeom>
          <a:ln w="28575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tar: 10 Points 12">
            <a:extLst>
              <a:ext uri="{FF2B5EF4-FFF2-40B4-BE49-F238E27FC236}">
                <a16:creationId xmlns:a16="http://schemas.microsoft.com/office/drawing/2014/main" id="{CB20EC73-85EF-4558-A162-62579210584F}"/>
              </a:ext>
            </a:extLst>
          </p:cNvPr>
          <p:cNvSpPr/>
          <p:nvPr/>
        </p:nvSpPr>
        <p:spPr>
          <a:xfrm>
            <a:off x="7457035" y="3476476"/>
            <a:ext cx="977208" cy="674186"/>
          </a:xfrm>
          <a:prstGeom prst="star10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B=3</a:t>
            </a:r>
          </a:p>
        </p:txBody>
      </p:sp>
    </p:spTree>
    <p:extLst>
      <p:ext uri="{BB962C8B-B14F-4D97-AF65-F5344CB8AC3E}">
        <p14:creationId xmlns:p14="http://schemas.microsoft.com/office/powerpoint/2010/main" val="394270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2" y="296683"/>
            <a:ext cx="10515600" cy="1325563"/>
          </a:xfrm>
        </p:spPr>
        <p:txBody>
          <a:bodyPr/>
          <a:lstStyle/>
          <a:p>
            <a:r>
              <a:rPr lang="en-US" dirty="0"/>
              <a:t>Passing Domain data: props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9348BF-C345-4CFE-8380-B3F51BCF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622246"/>
            <a:ext cx="5291650" cy="398248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idea is to pass some data from a parent to a child.</a:t>
            </a:r>
          </a:p>
          <a:p>
            <a:pPr algn="just"/>
            <a:r>
              <a:rPr lang="en-US" dirty="0"/>
              <a:t>Props: property attribute.</a:t>
            </a:r>
          </a:p>
          <a:p>
            <a:pPr algn="just"/>
            <a:r>
              <a:rPr lang="en-US" b="1" dirty="0"/>
              <a:t>Parent class </a:t>
            </a:r>
            <a:r>
              <a:rPr lang="en-US" dirty="0"/>
              <a:t>passes the variable and its value to the child.</a:t>
            </a:r>
          </a:p>
          <a:p>
            <a:pPr algn="just"/>
            <a:r>
              <a:rPr lang="en-US" dirty="0"/>
              <a:t>Example: </a:t>
            </a:r>
            <a:r>
              <a:rPr lang="en-US" dirty="0" err="1"/>
              <a:t>IssueList</a:t>
            </a:r>
            <a:r>
              <a:rPr lang="en-US" dirty="0"/>
              <a:t> is the parent trying to pass </a:t>
            </a:r>
            <a:r>
              <a:rPr lang="en-US" b="1" i="1" u="sng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={</a:t>
            </a:r>
            <a:r>
              <a:rPr lang="en-US" b="1" i="1" dirty="0" err="1">
                <a:solidFill>
                  <a:schemeClr val="accent4">
                    <a:lumMod val="75000"/>
                  </a:schemeClr>
                </a:solidFill>
              </a:rPr>
              <a:t>systemname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}</a:t>
            </a:r>
            <a:r>
              <a:rPr lang="en-US" i="1" dirty="0"/>
              <a:t> </a:t>
            </a:r>
            <a:r>
              <a:rPr lang="en-US" dirty="0"/>
              <a:t>to its children.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EF2F4-6568-4A8B-A6F5-12592F425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98" t="14725" r="3010" b="16926"/>
          <a:stretch/>
        </p:blipFill>
        <p:spPr>
          <a:xfrm>
            <a:off x="7084380" y="391742"/>
            <a:ext cx="4785065" cy="57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4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2" y="296683"/>
            <a:ext cx="10515600" cy="1325563"/>
          </a:xfrm>
        </p:spPr>
        <p:txBody>
          <a:bodyPr/>
          <a:lstStyle/>
          <a:p>
            <a:r>
              <a:rPr lang="en-US" dirty="0"/>
              <a:t>Passing Domain data: props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9348BF-C345-4CFE-8380-B3F51BCF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622246"/>
            <a:ext cx="4634703" cy="3748744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Child class </a:t>
            </a:r>
            <a:r>
              <a:rPr lang="en-US" dirty="0"/>
              <a:t>uses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this.props.</a:t>
            </a:r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US" dirty="0"/>
              <a:t> to access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783F7-3693-49AF-8489-B64F32AA5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80" t="13689" b="54466"/>
          <a:stretch/>
        </p:blipFill>
        <p:spPr>
          <a:xfrm>
            <a:off x="5971661" y="2130288"/>
            <a:ext cx="5266452" cy="24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4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2" y="296683"/>
            <a:ext cx="10515600" cy="1325563"/>
          </a:xfrm>
        </p:spPr>
        <p:txBody>
          <a:bodyPr/>
          <a:lstStyle/>
          <a:p>
            <a:r>
              <a:rPr lang="en-US" dirty="0" err="1"/>
              <a:t>Codepen</a:t>
            </a:r>
            <a:r>
              <a:rPr lang="en-US" dirty="0"/>
              <a:t> Example 5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9348BF-C345-4CFE-8380-B3F51BCF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622246"/>
            <a:ext cx="10515600" cy="398248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hlinkClick r:id="rId2"/>
              </a:rPr>
              <a:t>https://codepen.io/pkarthik88/pen/PoePMZj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44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82969"/>
            <a:ext cx="5067300" cy="9048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86607" y="2721114"/>
            <a:ext cx="84187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React: Function Components (Efficiency)</a:t>
            </a:r>
          </a:p>
        </p:txBody>
      </p:sp>
    </p:spTree>
    <p:extLst>
      <p:ext uri="{BB962C8B-B14F-4D97-AF65-F5344CB8AC3E}">
        <p14:creationId xmlns:p14="http://schemas.microsoft.com/office/powerpoint/2010/main" val="2198082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2" y="296683"/>
            <a:ext cx="10515600" cy="1325563"/>
          </a:xfrm>
        </p:spPr>
        <p:txBody>
          <a:bodyPr/>
          <a:lstStyle/>
          <a:p>
            <a:r>
              <a:rPr lang="en-US" dirty="0"/>
              <a:t>Function Components for Efficiency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9348BF-C345-4CFE-8380-B3F51BCF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1" y="1622246"/>
            <a:ext cx="11337343" cy="82799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Industry standard for implementing components.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AB299-A82E-445C-8570-7B35BFE34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56" t="14725" b="50000"/>
          <a:stretch/>
        </p:blipFill>
        <p:spPr>
          <a:xfrm>
            <a:off x="787920" y="2450237"/>
            <a:ext cx="4552705" cy="2815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4E0D97-D31C-4979-B94D-43729B915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811" t="14725" r="1044" b="61715"/>
          <a:stretch/>
        </p:blipFill>
        <p:spPr>
          <a:xfrm>
            <a:off x="5657039" y="2450237"/>
            <a:ext cx="6084972" cy="266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6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2" y="296683"/>
            <a:ext cx="10515600" cy="1325563"/>
          </a:xfrm>
        </p:spPr>
        <p:txBody>
          <a:bodyPr/>
          <a:lstStyle/>
          <a:p>
            <a:r>
              <a:rPr lang="en-US" dirty="0" err="1"/>
              <a:t>CodePen</a:t>
            </a:r>
            <a:r>
              <a:rPr lang="en-US" dirty="0"/>
              <a:t> Example 6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9348BF-C345-4CFE-8380-B3F51BCF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622246"/>
            <a:ext cx="10515600" cy="398248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hlinkClick r:id="rId2"/>
              </a:rPr>
              <a:t>https://codepen.io/pkarthik88/pen/YzjMajX</a:t>
            </a:r>
            <a:endParaRPr lang="en-US" dirty="0"/>
          </a:p>
          <a:p>
            <a:pPr algn="just"/>
            <a:r>
              <a:rPr lang="en-US" dirty="0"/>
              <a:t>Convert the footer class component into a function component.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04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82969"/>
            <a:ext cx="5067300" cy="9048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86607" y="2721114"/>
            <a:ext cx="841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The Setup</a:t>
            </a:r>
          </a:p>
        </p:txBody>
      </p:sp>
    </p:spTree>
    <p:extLst>
      <p:ext uri="{BB962C8B-B14F-4D97-AF65-F5344CB8AC3E}">
        <p14:creationId xmlns:p14="http://schemas.microsoft.com/office/powerpoint/2010/main" val="4251229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C39B-BCDA-4F89-BB86-17EE42347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Model-View Dependency</a:t>
            </a:r>
            <a:endParaRPr lang="en-SG" dirty="0"/>
          </a:p>
        </p:txBody>
      </p:sp>
      <p:pic>
        <p:nvPicPr>
          <p:cNvPr id="1026" name="Picture 2" descr="Netflix Begins Rolling Out Updated User Interface with Refreshed Menus,  Functionality – The Streamable">
            <a:extLst>
              <a:ext uri="{FF2B5EF4-FFF2-40B4-BE49-F238E27FC236}">
                <a16:creationId xmlns:a16="http://schemas.microsoft.com/office/drawing/2014/main" id="{D53A402D-EBF6-47B2-8353-4E6C75630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20" y="1825625"/>
            <a:ext cx="7945120" cy="440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643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Developing without Servers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77D77F-37AD-41FE-9499-BAB8F6230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622246"/>
            <a:ext cx="10515600" cy="4256040"/>
          </a:xfrm>
        </p:spPr>
        <p:txBody>
          <a:bodyPr>
            <a:normAutofit fontScale="92500"/>
          </a:bodyPr>
          <a:lstStyle/>
          <a:p>
            <a:r>
              <a:rPr lang="en-US" dirty="0"/>
              <a:t>Internet, Server, Client: Are we rich enough to have a server for ourselves?</a:t>
            </a:r>
          </a:p>
          <a:p>
            <a:r>
              <a:rPr lang="en-US" dirty="0"/>
              <a:t>Instead, Try to </a:t>
            </a:r>
            <a:r>
              <a:rPr lang="en-US" b="1" dirty="0">
                <a:solidFill>
                  <a:srgbClr val="7030A0"/>
                </a:solidFill>
              </a:rPr>
              <a:t>emulate</a:t>
            </a:r>
            <a:r>
              <a:rPr lang="en-US" dirty="0"/>
              <a:t> the server environment within your laptop. </a:t>
            </a:r>
          </a:p>
          <a:p>
            <a:r>
              <a:rPr lang="en-US" dirty="0"/>
              <a:t>Our laptop serves as both server and client.</a:t>
            </a:r>
          </a:p>
          <a:p>
            <a:r>
              <a:rPr lang="en-US" dirty="0"/>
              <a:t>But we need to create a </a:t>
            </a:r>
            <a:r>
              <a:rPr lang="en-US" u="sng" dirty="0"/>
              <a:t>partition</a:t>
            </a:r>
            <a:r>
              <a:rPr lang="en-US" dirty="0"/>
              <a:t> between server and client.</a:t>
            </a:r>
          </a:p>
          <a:p>
            <a:r>
              <a:rPr lang="en-US" dirty="0"/>
              <a:t>Virtualization – VM vs. Containers. We will be using </a:t>
            </a:r>
            <a:r>
              <a:rPr lang="en-US" b="1" dirty="0">
                <a:solidFill>
                  <a:srgbClr val="00B050"/>
                </a:solidFill>
              </a:rPr>
              <a:t>containers</a:t>
            </a:r>
            <a:r>
              <a:rPr lang="en-US" dirty="0"/>
              <a:t>.</a:t>
            </a:r>
          </a:p>
          <a:p>
            <a:r>
              <a:rPr lang="en-US" b="1" dirty="0"/>
              <a:t>Server</a:t>
            </a:r>
            <a:r>
              <a:rPr lang="en-US" dirty="0"/>
              <a:t>: Docker Container (runs as an application)</a:t>
            </a:r>
          </a:p>
          <a:p>
            <a:r>
              <a:rPr lang="en-US" b="1" dirty="0"/>
              <a:t>Client</a:t>
            </a:r>
            <a:r>
              <a:rPr lang="en-US" dirty="0"/>
              <a:t>: Web browser (runs as an application)</a:t>
            </a:r>
          </a:p>
          <a:p>
            <a:r>
              <a:rPr lang="en-US" dirty="0"/>
              <a:t>Why not just code it like Lecture 2 and Lecture 3? Have all files in one folder and double click on HTML file!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92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Real World Applications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670409-3D73-485E-9687-25E5A68FABF4}"/>
              </a:ext>
            </a:extLst>
          </p:cNvPr>
          <p:cNvSpPr/>
          <p:nvPr/>
        </p:nvSpPr>
        <p:spPr>
          <a:xfrm>
            <a:off x="7528572" y="2038440"/>
            <a:ext cx="4198830" cy="1390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4DCB99-2265-4134-8762-8B084BA10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054" y="3575685"/>
            <a:ext cx="2019300" cy="2266950"/>
          </a:xfrm>
          <a:prstGeom prst="rect">
            <a:avLst/>
          </a:prstGeom>
        </p:spPr>
      </p:pic>
      <p:pic>
        <p:nvPicPr>
          <p:cNvPr id="11" name="Picture 2" descr="Server Clipart Transparent - Database Server - Png Download (#1244414) -  PinClipart">
            <a:extLst>
              <a:ext uri="{FF2B5EF4-FFF2-40B4-BE49-F238E27FC236}">
                <a16:creationId xmlns:a16="http://schemas.microsoft.com/office/drawing/2014/main" id="{2C0A7E0E-A9EE-4A66-972F-07DC710D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471" y="3429000"/>
            <a:ext cx="189547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9C3647-E0A0-43FB-ACE8-CFD9A2E4A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09" y="2636667"/>
            <a:ext cx="1447690" cy="1034064"/>
          </a:xfrm>
          <a:prstGeom prst="rect">
            <a:avLst/>
          </a:prstGeom>
        </p:spPr>
      </p:pic>
      <p:sp>
        <p:nvSpPr>
          <p:cNvPr id="14" name="Rectangle: Top Corners Snipped 13">
            <a:extLst>
              <a:ext uri="{FF2B5EF4-FFF2-40B4-BE49-F238E27FC236}">
                <a16:creationId xmlns:a16="http://schemas.microsoft.com/office/drawing/2014/main" id="{B7A0B900-20ED-48EB-99D9-4C7F19F0B057}"/>
              </a:ext>
            </a:extLst>
          </p:cNvPr>
          <p:cNvSpPr/>
          <p:nvPr/>
        </p:nvSpPr>
        <p:spPr>
          <a:xfrm>
            <a:off x="7804743" y="2135935"/>
            <a:ext cx="1178189" cy="964287"/>
          </a:xfrm>
          <a:prstGeom prst="snip2Same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/>
            </a:br>
            <a:r>
              <a:rPr lang="en-US" dirty="0"/>
              <a:t>Web Server</a:t>
            </a:r>
          </a:p>
        </p:txBody>
      </p:sp>
      <p:pic>
        <p:nvPicPr>
          <p:cNvPr id="15" name="Graphic 14" descr="Syncing cloud">
            <a:extLst>
              <a:ext uri="{FF2B5EF4-FFF2-40B4-BE49-F238E27FC236}">
                <a16:creationId xmlns:a16="http://schemas.microsoft.com/office/drawing/2014/main" id="{926B0503-AEB4-418B-ABE9-83BD7E974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9854" y="3662116"/>
            <a:ext cx="2525486" cy="2525486"/>
          </a:xfrm>
          <a:prstGeom prst="rect">
            <a:avLst/>
          </a:prstGeom>
        </p:spPr>
      </p:pic>
      <p:sp>
        <p:nvSpPr>
          <p:cNvPr id="17" name="Rectangle: Top Corners Snipped 16">
            <a:extLst>
              <a:ext uri="{FF2B5EF4-FFF2-40B4-BE49-F238E27FC236}">
                <a16:creationId xmlns:a16="http://schemas.microsoft.com/office/drawing/2014/main" id="{6FB929A3-3F45-464B-A90F-9DF31EADC847}"/>
              </a:ext>
            </a:extLst>
          </p:cNvPr>
          <p:cNvSpPr/>
          <p:nvPr/>
        </p:nvSpPr>
        <p:spPr>
          <a:xfrm>
            <a:off x="10283983" y="2133622"/>
            <a:ext cx="1138470" cy="863585"/>
          </a:xfrm>
          <a:prstGeom prst="snip2Same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</a:t>
            </a:r>
            <a:br>
              <a:rPr lang="en-US" dirty="0"/>
            </a:br>
            <a:r>
              <a:rPr lang="en-US" dirty="0"/>
              <a:t>DB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EAFA05-AB83-437F-AF39-F4AAFA0DB49D}"/>
              </a:ext>
            </a:extLst>
          </p:cNvPr>
          <p:cNvSpPr txBox="1"/>
          <p:nvPr/>
        </p:nvSpPr>
        <p:spPr>
          <a:xfrm>
            <a:off x="2298899" y="5818270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48A627-820E-43CF-80B1-07CC3276556D}"/>
              </a:ext>
            </a:extLst>
          </p:cNvPr>
          <p:cNvSpPr txBox="1"/>
          <p:nvPr/>
        </p:nvSpPr>
        <p:spPr>
          <a:xfrm>
            <a:off x="9107437" y="5818270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05262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Developer’s </a:t>
            </a:r>
            <a:r>
              <a:rPr lang="en-US" sz="3200" b="1" dirty="0"/>
              <a:t>Setup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9C3647-E0A0-43FB-ACE8-CFD9A2E4A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018" y="2816165"/>
            <a:ext cx="857969" cy="612835"/>
          </a:xfrm>
          <a:prstGeom prst="rect">
            <a:avLst/>
          </a:prstGeom>
        </p:spPr>
      </p:pic>
      <p:pic>
        <p:nvPicPr>
          <p:cNvPr id="16" name="Picture 4" descr="12 Essential Habits to Learn to Become a Professional Software Developer">
            <a:extLst>
              <a:ext uri="{FF2B5EF4-FFF2-40B4-BE49-F238E27FC236}">
                <a16:creationId xmlns:a16="http://schemas.microsoft.com/office/drawing/2014/main" id="{311F6B00-0D75-47D6-8AB0-8B7D930E6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334" y="43497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9FC56A-FC4A-4616-993D-BA92E9A60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810273"/>
            <a:ext cx="3870402" cy="3079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37213-CCE6-47ED-ACD8-13F47A728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334" y="3487384"/>
            <a:ext cx="719339" cy="807560"/>
          </a:xfrm>
          <a:prstGeom prst="rect">
            <a:avLst/>
          </a:prstGeom>
        </p:spPr>
      </p:pic>
      <p:pic>
        <p:nvPicPr>
          <p:cNvPr id="9" name="Picture 2" descr="Server Clipart Transparent - Database Server - Png Download (#1244414) -  PinClipart">
            <a:extLst>
              <a:ext uri="{FF2B5EF4-FFF2-40B4-BE49-F238E27FC236}">
                <a16:creationId xmlns:a16="http://schemas.microsoft.com/office/drawing/2014/main" id="{DCBF22BB-951F-4453-9EF8-B506ED02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277" y="3542190"/>
            <a:ext cx="546817" cy="69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496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Developer’s Setup</a:t>
            </a:r>
          </a:p>
        </p:txBody>
      </p:sp>
      <p:pic>
        <p:nvPicPr>
          <p:cNvPr id="16" name="Picture 4" descr="12 Essential Habits to Learn to Become a Professional Software Developer">
            <a:extLst>
              <a:ext uri="{FF2B5EF4-FFF2-40B4-BE49-F238E27FC236}">
                <a16:creationId xmlns:a16="http://schemas.microsoft.com/office/drawing/2014/main" id="{311F6B00-0D75-47D6-8AB0-8B7D930E6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334" y="43497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663DDC-5CCC-490C-A6ED-C6FEE0BC6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45827" y="2147259"/>
            <a:ext cx="2412601" cy="6212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9DA8EE-042E-4939-8D54-AAC4B24120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387274" y="5434324"/>
            <a:ext cx="1244401" cy="93412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5F10501-1C26-4267-AE0E-576A51519CA2}"/>
              </a:ext>
            </a:extLst>
          </p:cNvPr>
          <p:cNvSpPr txBox="1"/>
          <p:nvPr/>
        </p:nvSpPr>
        <p:spPr>
          <a:xfrm>
            <a:off x="5387274" y="7194472"/>
            <a:ext cx="25906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woliveiras.com.br/posts/configurando-o-ambiente-de-desenvolvimento-fullstack-javascript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C4FBBC-853F-453F-97C8-7F11B491D5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8374" y="3501046"/>
            <a:ext cx="857969" cy="6128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49F15F-A915-4EF9-8853-7F2CE5BA51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646343" y="1037903"/>
            <a:ext cx="3870402" cy="3079102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20019B0-EDFB-41FD-8A10-E86C1F8B0ABA}"/>
              </a:ext>
            </a:extLst>
          </p:cNvPr>
          <p:cNvSpPr/>
          <p:nvPr/>
        </p:nvSpPr>
        <p:spPr>
          <a:xfrm>
            <a:off x="5934717" y="577552"/>
            <a:ext cx="3298060" cy="2367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3784E1-4F96-4BC9-8FFF-3A09A1B5DD17}"/>
              </a:ext>
            </a:extLst>
          </p:cNvPr>
          <p:cNvSpPr/>
          <p:nvPr/>
        </p:nvSpPr>
        <p:spPr>
          <a:xfrm>
            <a:off x="6145828" y="1685959"/>
            <a:ext cx="1138470" cy="4684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Express</a:t>
            </a:r>
          </a:p>
        </p:txBody>
      </p:sp>
      <p:sp>
        <p:nvSpPr>
          <p:cNvPr id="14" name="Rectangle: Top Corners Snipped 13">
            <a:extLst>
              <a:ext uri="{FF2B5EF4-FFF2-40B4-BE49-F238E27FC236}">
                <a16:creationId xmlns:a16="http://schemas.microsoft.com/office/drawing/2014/main" id="{B7A0B900-20ED-48EB-99D9-4C7F19F0B057}"/>
              </a:ext>
            </a:extLst>
          </p:cNvPr>
          <p:cNvSpPr/>
          <p:nvPr/>
        </p:nvSpPr>
        <p:spPr>
          <a:xfrm>
            <a:off x="6145827" y="822373"/>
            <a:ext cx="1138470" cy="863585"/>
          </a:xfrm>
          <a:prstGeom prst="snip2Same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</a:t>
            </a:r>
            <a:br>
              <a:rPr lang="en-US" dirty="0"/>
            </a:br>
            <a:r>
              <a:rPr lang="en-US" dirty="0"/>
              <a:t>Web Server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AF1A06-AB34-49DF-B40B-C6BA308EDC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057277" y="2494933"/>
            <a:ext cx="1601452" cy="1132177"/>
          </a:xfrm>
          <a:prstGeom prst="rect">
            <a:avLst/>
          </a:prstGeom>
        </p:spPr>
      </p:pic>
      <p:sp>
        <p:nvSpPr>
          <p:cNvPr id="21" name="Rectangle: Top Corners Snipped 20">
            <a:extLst>
              <a:ext uri="{FF2B5EF4-FFF2-40B4-BE49-F238E27FC236}">
                <a16:creationId xmlns:a16="http://schemas.microsoft.com/office/drawing/2014/main" id="{4F9870F2-6775-4E36-B86D-596320D101E6}"/>
              </a:ext>
            </a:extLst>
          </p:cNvPr>
          <p:cNvSpPr/>
          <p:nvPr/>
        </p:nvSpPr>
        <p:spPr>
          <a:xfrm>
            <a:off x="7284297" y="814746"/>
            <a:ext cx="1138470" cy="863585"/>
          </a:xfrm>
          <a:prstGeom prst="snip2Same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</a:t>
            </a:r>
            <a:br>
              <a:rPr lang="en-US" dirty="0"/>
            </a:br>
            <a:r>
              <a:rPr lang="en-US" dirty="0"/>
              <a:t>DB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8F751C-E838-4880-A16A-C27B3D5B52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220222" y="2226538"/>
            <a:ext cx="683454" cy="68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79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7" grpId="0" animBg="1"/>
      <p:bldP spid="13" grpId="0" animBg="1"/>
      <p:bldP spid="14" grpId="0" animBg="1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82969"/>
            <a:ext cx="5067300" cy="9048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86607" y="2721114"/>
            <a:ext cx="841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Setup Walkthrough Session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CA2331-5E32-4465-B1BE-5835D18CE6D2}"/>
              </a:ext>
            </a:extLst>
          </p:cNvPr>
          <p:cNvSpPr txBox="1">
            <a:spLocks/>
          </p:cNvSpPr>
          <p:nvPr/>
        </p:nvSpPr>
        <p:spPr>
          <a:xfrm>
            <a:off x="838200" y="4559947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Follow instructions in </a:t>
            </a:r>
          </a:p>
          <a:p>
            <a:pPr lvl="1"/>
            <a:r>
              <a:rPr lang="en-US">
                <a:hlinkClick r:id="rId4"/>
              </a:rPr>
              <a:t>https://github.com/pkarthik88/IT5007-Lecture5.git</a:t>
            </a:r>
            <a:endParaRPr lang="en-US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89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10" y="189022"/>
            <a:ext cx="10515600" cy="1325563"/>
          </a:xfrm>
        </p:spPr>
        <p:txBody>
          <a:bodyPr/>
          <a:lstStyle/>
          <a:p>
            <a:r>
              <a:rPr lang="en-US" dirty="0"/>
              <a:t>Basics: MVC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1921A-F2DB-49A0-BA99-65ECA5A80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3805" y="6133411"/>
            <a:ext cx="4817691" cy="4638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Isn’t this what JS does already?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71226AA-844F-46FB-B104-B8FC3EF7EF5F}"/>
              </a:ext>
            </a:extLst>
          </p:cNvPr>
          <p:cNvSpPr/>
          <p:nvPr/>
        </p:nvSpPr>
        <p:spPr>
          <a:xfrm>
            <a:off x="3249227" y="4355381"/>
            <a:ext cx="2121763" cy="1260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64F65A2-9535-4503-9440-684BB15FB0BF}"/>
              </a:ext>
            </a:extLst>
          </p:cNvPr>
          <p:cNvSpPr/>
          <p:nvPr/>
        </p:nvSpPr>
        <p:spPr>
          <a:xfrm>
            <a:off x="7072543" y="4377513"/>
            <a:ext cx="2121763" cy="1260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37C1263-448F-4861-B836-B417CF1BAFD0}"/>
              </a:ext>
            </a:extLst>
          </p:cNvPr>
          <p:cNvSpPr/>
          <p:nvPr/>
        </p:nvSpPr>
        <p:spPr>
          <a:xfrm>
            <a:off x="5035118" y="2252852"/>
            <a:ext cx="2121763" cy="1260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5CCA82-075E-49B1-BC61-98DAF7CEE3EE}"/>
              </a:ext>
            </a:extLst>
          </p:cNvPr>
          <p:cNvCxnSpPr>
            <a:stCxn id="18" idx="0"/>
            <a:endCxn id="20" idx="2"/>
          </p:cNvCxnSpPr>
          <p:nvPr/>
        </p:nvCxnSpPr>
        <p:spPr>
          <a:xfrm flipV="1">
            <a:off x="4310109" y="3513481"/>
            <a:ext cx="1785891" cy="84190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B5F146-7E37-4ED9-B9CF-60B3B7A88471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6095999" y="3524547"/>
            <a:ext cx="2037426" cy="852966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Database">
            <a:extLst>
              <a:ext uri="{FF2B5EF4-FFF2-40B4-BE49-F238E27FC236}">
                <a16:creationId xmlns:a16="http://schemas.microsoft.com/office/drawing/2014/main" id="{6CAB9EA7-3258-4601-9803-39B68264A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6330" y="4657744"/>
            <a:ext cx="700165" cy="700165"/>
          </a:xfrm>
          <a:prstGeom prst="rect">
            <a:avLst/>
          </a:prstGeom>
        </p:spPr>
      </p:pic>
      <p:pic>
        <p:nvPicPr>
          <p:cNvPr id="37" name="Graphic 36" descr="Computer">
            <a:extLst>
              <a:ext uri="{FF2B5EF4-FFF2-40B4-BE49-F238E27FC236}">
                <a16:creationId xmlns:a16="http://schemas.microsoft.com/office/drawing/2014/main" id="{C32BF939-530D-4B68-9CF1-8968EC256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8368" y="4587490"/>
            <a:ext cx="1028520" cy="1028520"/>
          </a:xfrm>
          <a:prstGeom prst="rect">
            <a:avLst/>
          </a:prstGeom>
        </p:spPr>
      </p:pic>
      <p:pic>
        <p:nvPicPr>
          <p:cNvPr id="38" name="Graphic 37" descr="Gears">
            <a:extLst>
              <a:ext uri="{FF2B5EF4-FFF2-40B4-BE49-F238E27FC236}">
                <a16:creationId xmlns:a16="http://schemas.microsoft.com/office/drawing/2014/main" id="{D8557766-2989-4862-AF66-BB7647BA16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3741" y="1412404"/>
            <a:ext cx="884516" cy="88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1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2" y="153633"/>
            <a:ext cx="10515600" cy="1325563"/>
          </a:xfrm>
        </p:spPr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: The FB Ad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1921A-F2DB-49A0-BA99-65ECA5A80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176" y="1605437"/>
            <a:ext cx="962811" cy="43826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dirty="0"/>
              <a:t>Updates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71226AA-844F-46FB-B104-B8FC3EF7EF5F}"/>
              </a:ext>
            </a:extLst>
          </p:cNvPr>
          <p:cNvSpPr/>
          <p:nvPr/>
        </p:nvSpPr>
        <p:spPr>
          <a:xfrm>
            <a:off x="3888419" y="1761537"/>
            <a:ext cx="1067675" cy="564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64F65A2-9535-4503-9440-684BB15FB0BF}"/>
              </a:ext>
            </a:extLst>
          </p:cNvPr>
          <p:cNvSpPr/>
          <p:nvPr/>
        </p:nvSpPr>
        <p:spPr>
          <a:xfrm>
            <a:off x="1080118" y="1761447"/>
            <a:ext cx="1086034" cy="564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37C1263-448F-4861-B836-B417CF1BAFD0}"/>
              </a:ext>
            </a:extLst>
          </p:cNvPr>
          <p:cNvSpPr/>
          <p:nvPr/>
        </p:nvSpPr>
        <p:spPr>
          <a:xfrm>
            <a:off x="9924565" y="1749337"/>
            <a:ext cx="1067676" cy="564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B5F146-7E37-4ED9-B9CF-60B3B7A88471}"/>
              </a:ext>
            </a:extLst>
          </p:cNvPr>
          <p:cNvCxnSpPr>
            <a:cxnSpLocks/>
          </p:cNvCxnSpPr>
          <p:nvPr/>
        </p:nvCxnSpPr>
        <p:spPr>
          <a:xfrm>
            <a:off x="2167632" y="2043698"/>
            <a:ext cx="1720787" cy="0"/>
          </a:xfrm>
          <a:prstGeom prst="straightConnector1">
            <a:avLst/>
          </a:prstGeom>
          <a:ln w="28575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user images">
            <a:extLst>
              <a:ext uri="{FF2B5EF4-FFF2-40B4-BE49-F238E27FC236}">
                <a16:creationId xmlns:a16="http://schemas.microsoft.com/office/drawing/2014/main" id="{B6C2A9CE-BAE1-4CFB-8826-B8ED2A2F9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466" y="1355167"/>
            <a:ext cx="12287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C814C3-7DD1-4134-A792-8238E2AFCF90}"/>
              </a:ext>
            </a:extLst>
          </p:cNvPr>
          <p:cNvCxnSpPr>
            <a:cxnSpLocks/>
          </p:cNvCxnSpPr>
          <p:nvPr/>
        </p:nvCxnSpPr>
        <p:spPr>
          <a:xfrm>
            <a:off x="5104978" y="1974194"/>
            <a:ext cx="1720787" cy="0"/>
          </a:xfrm>
          <a:prstGeom prst="straightConnector1">
            <a:avLst/>
          </a:prstGeom>
          <a:ln w="28575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BC1051-9606-4169-9D24-973C6071CF63}"/>
              </a:ext>
            </a:extLst>
          </p:cNvPr>
          <p:cNvCxnSpPr>
            <a:cxnSpLocks/>
          </p:cNvCxnSpPr>
          <p:nvPr/>
        </p:nvCxnSpPr>
        <p:spPr>
          <a:xfrm>
            <a:off x="8015191" y="1969529"/>
            <a:ext cx="1720787" cy="0"/>
          </a:xfrm>
          <a:prstGeom prst="straightConnector1">
            <a:avLst/>
          </a:prstGeom>
          <a:ln w="28575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A4AC1A8-F70B-4A0A-81E0-F670CC525750}"/>
              </a:ext>
            </a:extLst>
          </p:cNvPr>
          <p:cNvSpPr txBox="1">
            <a:spLocks/>
          </p:cNvSpPr>
          <p:nvPr/>
        </p:nvSpPr>
        <p:spPr>
          <a:xfrm>
            <a:off x="5658094" y="1606009"/>
            <a:ext cx="841310" cy="4382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viewed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CB7AF6E-C04E-4BAB-A5F4-CC78039E0D79}"/>
              </a:ext>
            </a:extLst>
          </p:cNvPr>
          <p:cNvSpPr txBox="1">
            <a:spLocks/>
          </p:cNvSpPr>
          <p:nvPr/>
        </p:nvSpPr>
        <p:spPr>
          <a:xfrm>
            <a:off x="8549223" y="1531268"/>
            <a:ext cx="841310" cy="438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inputs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CBFC28B-7842-49D0-80DD-586FB997BDB9}"/>
              </a:ext>
            </a:extLst>
          </p:cNvPr>
          <p:cNvCxnSpPr>
            <a:cxnSpLocks/>
            <a:stCxn id="20" idx="2"/>
            <a:endCxn id="19" idx="2"/>
          </p:cNvCxnSpPr>
          <p:nvPr/>
        </p:nvCxnSpPr>
        <p:spPr>
          <a:xfrm rot="5400000">
            <a:off x="6034669" y="-2097784"/>
            <a:ext cx="12200" cy="8835268"/>
          </a:xfrm>
          <a:prstGeom prst="bentConnector3">
            <a:avLst>
              <a:gd name="adj1" fmla="val 8474607"/>
            </a:avLst>
          </a:prstGeom>
          <a:ln w="28575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F760E46-012F-4F2D-B2C8-2086BAF166E6}"/>
              </a:ext>
            </a:extLst>
          </p:cNvPr>
          <p:cNvSpPr txBox="1">
            <a:spLocks/>
          </p:cNvSpPr>
          <p:nvPr/>
        </p:nvSpPr>
        <p:spPr>
          <a:xfrm>
            <a:off x="5773171" y="3442182"/>
            <a:ext cx="1346085" cy="4382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Manipulates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FEDA7AF-02BC-455B-8CA6-D5935572362F}"/>
              </a:ext>
            </a:extLst>
          </p:cNvPr>
          <p:cNvSpPr txBox="1">
            <a:spLocks/>
          </p:cNvSpPr>
          <p:nvPr/>
        </p:nvSpPr>
        <p:spPr>
          <a:xfrm>
            <a:off x="3506290" y="5989172"/>
            <a:ext cx="5407363" cy="634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Curious case of cascading updates!</a:t>
            </a:r>
          </a:p>
        </p:txBody>
      </p:sp>
    </p:spTree>
    <p:extLst>
      <p:ext uri="{BB962C8B-B14F-4D97-AF65-F5344CB8AC3E}">
        <p14:creationId xmlns:p14="http://schemas.microsoft.com/office/powerpoint/2010/main" val="208335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82969"/>
            <a:ext cx="5067300" cy="9048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86607" y="2721114"/>
            <a:ext cx="841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React: Features</a:t>
            </a:r>
          </a:p>
        </p:txBody>
      </p:sp>
    </p:spTree>
    <p:extLst>
      <p:ext uri="{BB962C8B-B14F-4D97-AF65-F5344CB8AC3E}">
        <p14:creationId xmlns:p14="http://schemas.microsoft.com/office/powerpoint/2010/main" val="1539518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807C604-65E5-4180-B1D5-F9566FE1D5BF}"/>
              </a:ext>
            </a:extLst>
          </p:cNvPr>
          <p:cNvSpPr/>
          <p:nvPr/>
        </p:nvSpPr>
        <p:spPr>
          <a:xfrm>
            <a:off x="1101012" y="2780522"/>
            <a:ext cx="4021494" cy="31820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React: Component 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1921A-F2DB-49A0-BA99-65ECA5A80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2053" y="6175585"/>
            <a:ext cx="10515600" cy="63457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Components are self-contained and take care of themselves.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71226AA-844F-46FB-B104-B8FC3EF7EF5F}"/>
              </a:ext>
            </a:extLst>
          </p:cNvPr>
          <p:cNvSpPr/>
          <p:nvPr/>
        </p:nvSpPr>
        <p:spPr>
          <a:xfrm>
            <a:off x="2869843" y="3023927"/>
            <a:ext cx="2121763" cy="1260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64F65A2-9535-4503-9440-684BB15FB0BF}"/>
              </a:ext>
            </a:extLst>
          </p:cNvPr>
          <p:cNvSpPr/>
          <p:nvPr/>
        </p:nvSpPr>
        <p:spPr>
          <a:xfrm>
            <a:off x="2869843" y="4620085"/>
            <a:ext cx="2121763" cy="1260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pic>
        <p:nvPicPr>
          <p:cNvPr id="36" name="Graphic 35" descr="Database">
            <a:extLst>
              <a:ext uri="{FF2B5EF4-FFF2-40B4-BE49-F238E27FC236}">
                <a16:creationId xmlns:a16="http://schemas.microsoft.com/office/drawing/2014/main" id="{6CAB9EA7-3258-4601-9803-39B68264A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13" y="4355315"/>
            <a:ext cx="1525399" cy="1525399"/>
          </a:xfrm>
          <a:prstGeom prst="rect">
            <a:avLst/>
          </a:prstGeom>
        </p:spPr>
      </p:pic>
      <p:pic>
        <p:nvPicPr>
          <p:cNvPr id="37" name="Graphic 36" descr="Computer">
            <a:extLst>
              <a:ext uri="{FF2B5EF4-FFF2-40B4-BE49-F238E27FC236}">
                <a16:creationId xmlns:a16="http://schemas.microsoft.com/office/drawing/2014/main" id="{C32BF939-530D-4B68-9CF1-8968EC256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4089" y="2918679"/>
            <a:ext cx="1471127" cy="1471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94472B-F2F0-4F2F-997D-297F323312D4}"/>
              </a:ext>
            </a:extLst>
          </p:cNvPr>
          <p:cNvSpPr txBox="1"/>
          <p:nvPr/>
        </p:nvSpPr>
        <p:spPr>
          <a:xfrm>
            <a:off x="2445081" y="2397158"/>
            <a:ext cx="147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Component-1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F6F7FD-A385-4EB8-8638-F4C7F0D3B499}"/>
              </a:ext>
            </a:extLst>
          </p:cNvPr>
          <p:cNvSpPr/>
          <p:nvPr/>
        </p:nvSpPr>
        <p:spPr>
          <a:xfrm>
            <a:off x="5900057" y="2798797"/>
            <a:ext cx="4021494" cy="31820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755EE5-9DA8-4475-9C74-55B6632CB04C}"/>
              </a:ext>
            </a:extLst>
          </p:cNvPr>
          <p:cNvSpPr txBox="1"/>
          <p:nvPr/>
        </p:nvSpPr>
        <p:spPr>
          <a:xfrm>
            <a:off x="7328102" y="2476690"/>
            <a:ext cx="147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Component-2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4C1604-E65B-454B-A7D8-EEA412CCBC9C}"/>
              </a:ext>
            </a:extLst>
          </p:cNvPr>
          <p:cNvSpPr/>
          <p:nvPr/>
        </p:nvSpPr>
        <p:spPr>
          <a:xfrm>
            <a:off x="7617287" y="2951270"/>
            <a:ext cx="2121763" cy="1260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765159-3F25-4766-924C-703328B2033F}"/>
              </a:ext>
            </a:extLst>
          </p:cNvPr>
          <p:cNvSpPr/>
          <p:nvPr/>
        </p:nvSpPr>
        <p:spPr>
          <a:xfrm>
            <a:off x="7617287" y="4547428"/>
            <a:ext cx="2121763" cy="1260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8AA83699-5D25-4806-A2F7-680C435D9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9157" y="4282658"/>
            <a:ext cx="1525399" cy="1525399"/>
          </a:xfrm>
          <a:prstGeom prst="rect">
            <a:avLst/>
          </a:prstGeom>
        </p:spPr>
      </p:pic>
      <p:pic>
        <p:nvPicPr>
          <p:cNvPr id="15" name="Graphic 14" descr="Computer">
            <a:extLst>
              <a:ext uri="{FF2B5EF4-FFF2-40B4-BE49-F238E27FC236}">
                <a16:creationId xmlns:a16="http://schemas.microsoft.com/office/drawing/2014/main" id="{74FBA7B6-0E2E-4369-B123-AE53968DE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1533" y="2846022"/>
            <a:ext cx="1471127" cy="147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62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807C604-65E5-4180-B1D5-F9566FE1D5BF}"/>
              </a:ext>
            </a:extLst>
          </p:cNvPr>
          <p:cNvSpPr/>
          <p:nvPr/>
        </p:nvSpPr>
        <p:spPr>
          <a:xfrm>
            <a:off x="1101012" y="2780522"/>
            <a:ext cx="4021494" cy="31820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798D9-FE4B-4033-95D9-E9DA9E8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React: Data flow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1921A-F2DB-49A0-BA99-65ECA5A80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0302" y="6143586"/>
            <a:ext cx="7309088" cy="63457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Unlike JS, we do not allow data to flow randomly!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71226AA-844F-46FB-B104-B8FC3EF7EF5F}"/>
              </a:ext>
            </a:extLst>
          </p:cNvPr>
          <p:cNvSpPr/>
          <p:nvPr/>
        </p:nvSpPr>
        <p:spPr>
          <a:xfrm>
            <a:off x="2869843" y="3023927"/>
            <a:ext cx="2121763" cy="1260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64F65A2-9535-4503-9440-684BB15FB0BF}"/>
              </a:ext>
            </a:extLst>
          </p:cNvPr>
          <p:cNvSpPr/>
          <p:nvPr/>
        </p:nvSpPr>
        <p:spPr>
          <a:xfrm>
            <a:off x="2869843" y="4620085"/>
            <a:ext cx="2121763" cy="1260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pic>
        <p:nvPicPr>
          <p:cNvPr id="36" name="Graphic 35" descr="Database">
            <a:extLst>
              <a:ext uri="{FF2B5EF4-FFF2-40B4-BE49-F238E27FC236}">
                <a16:creationId xmlns:a16="http://schemas.microsoft.com/office/drawing/2014/main" id="{6CAB9EA7-3258-4601-9803-39B68264A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13" y="4355315"/>
            <a:ext cx="1525399" cy="1525399"/>
          </a:xfrm>
          <a:prstGeom prst="rect">
            <a:avLst/>
          </a:prstGeom>
        </p:spPr>
      </p:pic>
      <p:pic>
        <p:nvPicPr>
          <p:cNvPr id="37" name="Graphic 36" descr="Computer">
            <a:extLst>
              <a:ext uri="{FF2B5EF4-FFF2-40B4-BE49-F238E27FC236}">
                <a16:creationId xmlns:a16="http://schemas.microsoft.com/office/drawing/2014/main" id="{C32BF939-530D-4B68-9CF1-8968EC256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4089" y="2918679"/>
            <a:ext cx="1471127" cy="1471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94472B-F2F0-4F2F-997D-297F323312D4}"/>
              </a:ext>
            </a:extLst>
          </p:cNvPr>
          <p:cNvSpPr txBox="1"/>
          <p:nvPr/>
        </p:nvSpPr>
        <p:spPr>
          <a:xfrm>
            <a:off x="2445081" y="2397158"/>
            <a:ext cx="195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Component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F6F7FD-A385-4EB8-8638-F4C7F0D3B499}"/>
              </a:ext>
            </a:extLst>
          </p:cNvPr>
          <p:cNvSpPr/>
          <p:nvPr/>
        </p:nvSpPr>
        <p:spPr>
          <a:xfrm>
            <a:off x="5900057" y="2798797"/>
            <a:ext cx="4021494" cy="31820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755EE5-9DA8-4475-9C74-55B6632CB04C}"/>
              </a:ext>
            </a:extLst>
          </p:cNvPr>
          <p:cNvSpPr txBox="1"/>
          <p:nvPr/>
        </p:nvSpPr>
        <p:spPr>
          <a:xfrm>
            <a:off x="7328102" y="2476690"/>
            <a:ext cx="1817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 Component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4C1604-E65B-454B-A7D8-EEA412CCBC9C}"/>
              </a:ext>
            </a:extLst>
          </p:cNvPr>
          <p:cNvSpPr/>
          <p:nvPr/>
        </p:nvSpPr>
        <p:spPr>
          <a:xfrm>
            <a:off x="7617287" y="2951270"/>
            <a:ext cx="2121763" cy="1260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765159-3F25-4766-924C-703328B2033F}"/>
              </a:ext>
            </a:extLst>
          </p:cNvPr>
          <p:cNvSpPr/>
          <p:nvPr/>
        </p:nvSpPr>
        <p:spPr>
          <a:xfrm>
            <a:off x="7617287" y="4547428"/>
            <a:ext cx="2121763" cy="1260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8AA83699-5D25-4806-A2F7-680C435D9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9157" y="4282658"/>
            <a:ext cx="1525399" cy="1525399"/>
          </a:xfrm>
          <a:prstGeom prst="rect">
            <a:avLst/>
          </a:prstGeom>
        </p:spPr>
      </p:pic>
      <p:pic>
        <p:nvPicPr>
          <p:cNvPr id="15" name="Graphic 14" descr="Computer">
            <a:extLst>
              <a:ext uri="{FF2B5EF4-FFF2-40B4-BE49-F238E27FC236}">
                <a16:creationId xmlns:a16="http://schemas.microsoft.com/office/drawing/2014/main" id="{74FBA7B6-0E2E-4369-B123-AE53968DE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1533" y="2846022"/>
            <a:ext cx="1471127" cy="147112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5E0F90-4172-4563-8073-F880950D8D28}"/>
              </a:ext>
            </a:extLst>
          </p:cNvPr>
          <p:cNvCxnSpPr>
            <a:cxnSpLocks/>
          </p:cNvCxnSpPr>
          <p:nvPr/>
        </p:nvCxnSpPr>
        <p:spPr>
          <a:xfrm>
            <a:off x="4699067" y="4389806"/>
            <a:ext cx="1720787" cy="0"/>
          </a:xfrm>
          <a:prstGeom prst="straightConnector1">
            <a:avLst/>
          </a:prstGeom>
          <a:ln w="28575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05E3738-24B7-4FE7-919C-385E790184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4269" y="3616459"/>
            <a:ext cx="700690" cy="7006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1605B6-E04F-4466-8D6C-01AA4E15CD6F}"/>
              </a:ext>
            </a:extLst>
          </p:cNvPr>
          <p:cNvCxnSpPr>
            <a:cxnSpLocks/>
          </p:cNvCxnSpPr>
          <p:nvPr/>
        </p:nvCxnSpPr>
        <p:spPr>
          <a:xfrm flipH="1">
            <a:off x="4951717" y="5332100"/>
            <a:ext cx="1070749" cy="0"/>
          </a:xfrm>
          <a:prstGeom prst="straightConnector1">
            <a:avLst/>
          </a:prstGeom>
          <a:ln w="28575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F8895FC-992E-4C4C-9D3C-6D9686D00A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394089" y="4781297"/>
            <a:ext cx="565274" cy="56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1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58D6388BD9FE498B20B422CBF1CB3E" ma:contentTypeVersion="13" ma:contentTypeDescription="Create a new document." ma:contentTypeScope="" ma:versionID="fc9623b3fdd01a5fa660aa23c1fce477">
  <xsd:schema xmlns:xsd="http://www.w3.org/2001/XMLSchema" xmlns:xs="http://www.w3.org/2001/XMLSchema" xmlns:p="http://schemas.microsoft.com/office/2006/metadata/properties" xmlns:ns3="010aafb9-c478-4654-88e6-117a08ce3164" xmlns:ns4="2d8febc3-0fe3-48b0-8309-bb8bd0c91d3e" targetNamespace="http://schemas.microsoft.com/office/2006/metadata/properties" ma:root="true" ma:fieldsID="7a9a5f126532b8df6bb41ba83c53d39b" ns3:_="" ns4:_="">
    <xsd:import namespace="010aafb9-c478-4654-88e6-117a08ce3164"/>
    <xsd:import namespace="2d8febc3-0fe3-48b0-8309-bb8bd0c91d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0aafb9-c478-4654-88e6-117a08ce31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8febc3-0fe3-48b0-8309-bb8bd0c91d3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A038C5-7B0E-4738-8570-09258E66D077}">
  <ds:schemaRefs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elements/1.1/"/>
    <ds:schemaRef ds:uri="2d8febc3-0fe3-48b0-8309-bb8bd0c91d3e"/>
    <ds:schemaRef ds:uri="010aafb9-c478-4654-88e6-117a08ce316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D8611D3-D103-4A11-804E-F767F1E43C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3386C3-10EE-45CD-A278-7F53CCA897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0aafb9-c478-4654-88e6-117a08ce3164"/>
    <ds:schemaRef ds:uri="2d8febc3-0fe3-48b0-8309-bb8bd0c91d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2198</TotalTime>
  <Words>1741</Words>
  <Application>Microsoft Office PowerPoint</Application>
  <PresentationFormat>Widescreen</PresentationFormat>
  <Paragraphs>266</Paragraphs>
  <Slides>44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Wingdings</vt:lpstr>
      <vt:lpstr>Office Theme</vt:lpstr>
      <vt:lpstr>Prasanna Karthik Vairam Lecturer Department of Computer Science NUS School of Computing</vt:lpstr>
      <vt:lpstr>PowerPoint Presentation</vt:lpstr>
      <vt:lpstr>What exactly is React?</vt:lpstr>
      <vt:lpstr>Model-View Dependency</vt:lpstr>
      <vt:lpstr>Basics: MVC Model</vt:lpstr>
      <vt:lpstr>Javascript: The FB Ad story</vt:lpstr>
      <vt:lpstr>PowerPoint Presentation</vt:lpstr>
      <vt:lpstr>Motivation for React: Component based</vt:lpstr>
      <vt:lpstr>Motivation for React: Data flow Rules</vt:lpstr>
      <vt:lpstr>Motivation for React: Data flow Rules</vt:lpstr>
      <vt:lpstr>Motivation for React: Isomorphic</vt:lpstr>
      <vt:lpstr>Motivation for React: Efficiency</vt:lpstr>
      <vt:lpstr>PowerPoint Presentation</vt:lpstr>
      <vt:lpstr>Class Definition</vt:lpstr>
      <vt:lpstr>CodePen – Example 1</vt:lpstr>
      <vt:lpstr>Inheritance</vt:lpstr>
      <vt:lpstr>CodePen – Example 2</vt:lpstr>
      <vt:lpstr>PowerPoint Presentation</vt:lpstr>
      <vt:lpstr>Realizing views in React</vt:lpstr>
      <vt:lpstr>Realizing views in React</vt:lpstr>
      <vt:lpstr>React Class Components</vt:lpstr>
      <vt:lpstr>Codepen Example 3</vt:lpstr>
      <vt:lpstr>PowerPoint Presentation</vt:lpstr>
      <vt:lpstr>Model-View Integration</vt:lpstr>
      <vt:lpstr>Codepen Example 4</vt:lpstr>
      <vt:lpstr>Building Data models in React</vt:lpstr>
      <vt:lpstr>3 Types of Data in React (Any web/mobile platform)</vt:lpstr>
      <vt:lpstr>PowerPoint Presentation</vt:lpstr>
      <vt:lpstr>Data Flow rules</vt:lpstr>
      <vt:lpstr>Example: IssueTracker Application</vt:lpstr>
      <vt:lpstr>Data Modification Rules (Mutation)</vt:lpstr>
      <vt:lpstr>Why is immutability required?</vt:lpstr>
      <vt:lpstr>Passing Domain data: props</vt:lpstr>
      <vt:lpstr>Passing Domain data: props</vt:lpstr>
      <vt:lpstr>Codepen Example 5</vt:lpstr>
      <vt:lpstr>PowerPoint Presentation</vt:lpstr>
      <vt:lpstr>Function Components for Efficiency</vt:lpstr>
      <vt:lpstr>CodePen Example 6</vt:lpstr>
      <vt:lpstr>PowerPoint Presentation</vt:lpstr>
      <vt:lpstr>Developing without Servers</vt:lpstr>
      <vt:lpstr>Real World Applications</vt:lpstr>
      <vt:lpstr>Developer’s Setup</vt:lpstr>
      <vt:lpstr>Developer’s Setup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Prasanna Karthik Vairam Lecturer Department of Computer Science NUS School of Computing</dc:title>
  <dc:creator>Prasanna Karthik Vairam</dc:creator>
  <cp:lastModifiedBy>Prasanna Karthik Vairam</cp:lastModifiedBy>
  <cp:revision>24</cp:revision>
  <dcterms:created xsi:type="dcterms:W3CDTF">2021-08-18T00:48:32Z</dcterms:created>
  <dcterms:modified xsi:type="dcterms:W3CDTF">2024-01-30T09:04:38Z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0x0101005558D6388BD9FE498B20B422CBF1CB3E</vt:lpwstr>
  </property>
</Properties>
</file>